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436" r:id="rId3"/>
    <p:sldId id="437" r:id="rId4"/>
    <p:sldId id="438" r:id="rId5"/>
    <p:sldId id="441" r:id="rId6"/>
    <p:sldId id="440" r:id="rId7"/>
    <p:sldId id="439" r:id="rId8"/>
    <p:sldId id="442" r:id="rId9"/>
    <p:sldId id="443" r:id="rId10"/>
    <p:sldId id="444" r:id="rId11"/>
    <p:sldId id="445" r:id="rId12"/>
    <p:sldId id="446" r:id="rId13"/>
    <p:sldId id="35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168FF"/>
    <a:srgbClr val="0071BC"/>
    <a:srgbClr val="2F92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17" autoAdjust="0"/>
    <p:restoredTop sz="94737" autoAdjust="0"/>
  </p:normalViewPr>
  <p:slideViewPr>
    <p:cSldViewPr>
      <p:cViewPr varScale="1">
        <p:scale>
          <a:sx n="88" d="100"/>
          <a:sy n="88" d="100"/>
        </p:scale>
        <p:origin x="84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6BE8D-035E-4C5C-B2C4-732228E28872}" type="datetimeFigureOut">
              <a:rPr lang="en-US" smtClean="0"/>
              <a:pPr/>
              <a:t>7/1/2019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95C11-E993-4FBB-B933-D97118E538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79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6096000" y="4648200"/>
            <a:ext cx="29145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0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Jakarta,</a:t>
            </a:r>
            <a:r>
              <a:rPr lang="en-US" sz="2400" b="0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</a:t>
            </a:r>
            <a:r>
              <a:rPr lang="en-US" sz="2400" b="0" cap="none" spc="0" baseline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Juni</a:t>
            </a:r>
            <a:r>
              <a:rPr lang="en-US" sz="2400" b="0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2015</a:t>
            </a:r>
            <a:endParaRPr lang="en-US" sz="2400" b="0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572782" y="5172670"/>
            <a:ext cx="50251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End User Training</a:t>
            </a:r>
            <a:endParaRPr lang="en-US" sz="4800" b="0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85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1E7CA-DD85-4860-B335-88F3B2A1C273}" type="datetimeFigureOut">
              <a:rPr lang="en-US" smtClean="0"/>
              <a:pPr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D9A79-CEF7-41DB-872B-95616897D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550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1E7CA-DD85-4860-B335-88F3B2A1C273}" type="datetimeFigureOut">
              <a:rPr lang="en-US" smtClean="0"/>
              <a:pPr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D9A79-CEF7-41DB-872B-95616897D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041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8345"/>
            <a:ext cx="9144000" cy="32950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3581400"/>
            <a:ext cx="5486400" cy="1676400"/>
          </a:xfrm>
        </p:spPr>
        <p:txBody>
          <a:bodyPr anchor="t">
            <a:noAutofit/>
          </a:bodyPr>
          <a:lstStyle>
            <a:lvl1pPr algn="ctr">
              <a:defRPr sz="4800" b="0" cap="all">
                <a:solidFill>
                  <a:srgbClr val="0071BC"/>
                </a:solidFill>
              </a:defRPr>
            </a:lvl1pPr>
          </a:lstStyle>
          <a:p>
            <a:r>
              <a:rPr lang="en-US" dirty="0" smtClean="0"/>
              <a:t>MODUL</a:t>
            </a:r>
            <a:br>
              <a:rPr lang="en-US" dirty="0" smtClean="0"/>
            </a:br>
            <a:r>
              <a:rPr lang="en-US" dirty="0" smtClean="0"/>
              <a:t>“NAMA MODUL”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85800" y="2209800"/>
            <a:ext cx="50251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End User Training</a:t>
            </a:r>
            <a:endParaRPr lang="en-US" sz="4800" b="0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2779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OVER MOD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27"/>
          <a:stretch/>
        </p:blipFill>
        <p:spPr>
          <a:xfrm>
            <a:off x="0" y="5757704"/>
            <a:ext cx="9144000" cy="11002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1E7CA-DD85-4860-B335-88F3B2A1C273}" type="datetimeFigureOut">
              <a:rPr lang="en-US" smtClean="0"/>
              <a:pPr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D9A79-CEF7-41DB-872B-95616897D0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6019800" y="6258580"/>
            <a:ext cx="3053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0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End User Training</a:t>
            </a:r>
            <a:endParaRPr lang="en-US" sz="2800" b="0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43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1E7CA-DD85-4860-B335-88F3B2A1C273}" type="datetimeFigureOut">
              <a:rPr lang="en-US" smtClean="0"/>
              <a:pPr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D9A79-CEF7-41DB-872B-95616897D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738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1E7CA-DD85-4860-B335-88F3B2A1C273}" type="datetimeFigureOut">
              <a:rPr lang="en-US" smtClean="0"/>
              <a:pPr/>
              <a:t>7/1/2019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D9A79-CEF7-41DB-872B-95616897D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797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1E7CA-DD85-4860-B335-88F3B2A1C273}" type="datetimeFigureOut">
              <a:rPr lang="en-US" smtClean="0"/>
              <a:pPr/>
              <a:t>7/1/2019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D9A79-CEF7-41DB-872B-95616897D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099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1E7CA-DD85-4860-B335-88F3B2A1C273}" type="datetimeFigureOut">
              <a:rPr lang="en-US" smtClean="0"/>
              <a:pPr/>
              <a:t>7/1/2019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D9A79-CEF7-41DB-872B-95616897D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146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1E7CA-DD85-4860-B335-88F3B2A1C273}" type="datetimeFigureOut">
              <a:rPr lang="en-US" smtClean="0"/>
              <a:pPr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D9A79-CEF7-41DB-872B-95616897D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3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1E7CA-DD85-4860-B335-88F3B2A1C273}" type="datetimeFigureOut">
              <a:rPr lang="en-US" smtClean="0"/>
              <a:pPr/>
              <a:t>7/1/2019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D9A79-CEF7-41DB-872B-95616897D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743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1E7CA-DD85-4860-B335-88F3B2A1C273}" type="datetimeFigureOut">
              <a:rPr lang="en-US" smtClean="0"/>
              <a:pPr/>
              <a:t>7/1/2019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D9A79-CEF7-41DB-872B-95616897D0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62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732074"/>
            <a:ext cx="6019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00B050"/>
                </a:solidFill>
              </a:rPr>
              <a:t>Aplikasi</a:t>
            </a:r>
            <a:r>
              <a:rPr lang="en-US" sz="3200" b="1" dirty="0">
                <a:solidFill>
                  <a:srgbClr val="00B050"/>
                </a:solidFill>
              </a:rPr>
              <a:t> SAKTI </a:t>
            </a:r>
            <a:endParaRPr lang="en-US" sz="3200" b="1" dirty="0" smtClean="0">
              <a:solidFill>
                <a:srgbClr val="00B050"/>
              </a:solidFill>
            </a:endParaRPr>
          </a:p>
          <a:p>
            <a:r>
              <a:rPr lang="en-US" sz="3200" b="1" dirty="0" err="1" smtClean="0">
                <a:solidFill>
                  <a:srgbClr val="00B050"/>
                </a:solidFill>
              </a:rPr>
              <a:t>Modul</a:t>
            </a:r>
            <a:r>
              <a:rPr lang="en-US" sz="3200" b="1" dirty="0" smtClean="0">
                <a:solidFill>
                  <a:srgbClr val="00B050"/>
                </a:solidFill>
              </a:rPr>
              <a:t> </a:t>
            </a:r>
            <a:r>
              <a:rPr lang="en-US" sz="3200" b="1" dirty="0" err="1">
                <a:solidFill>
                  <a:srgbClr val="00B050"/>
                </a:solidFill>
              </a:rPr>
              <a:t>Piutang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5865078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DIREKTORAT SISTEM INFORMASI DAN TEKNOLOGI PERBENDAHARAAN</a:t>
            </a:r>
          </a:p>
          <a:p>
            <a:r>
              <a:rPr lang="en-US" sz="1100" dirty="0" smtClean="0"/>
              <a:t>DIREKTORAT JENDERAL PERBENDAHARAAN</a:t>
            </a:r>
          </a:p>
          <a:p>
            <a:r>
              <a:rPr lang="en-US" sz="1100" b="1" dirty="0" smtClean="0"/>
              <a:t>KEMENTERIAN KEUANGAN RI</a:t>
            </a:r>
            <a:endParaRPr lang="en-US" sz="11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973759"/>
            <a:ext cx="6705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0070C0"/>
                </a:solidFill>
              </a:rPr>
              <a:t>Langkah</a:t>
            </a:r>
            <a:r>
              <a:rPr lang="en-US" sz="4400" b="1" dirty="0">
                <a:solidFill>
                  <a:srgbClr val="0070C0"/>
                </a:solidFill>
              </a:rPr>
              <a:t> </a:t>
            </a:r>
            <a:r>
              <a:rPr lang="en-US" sz="4400" b="1" dirty="0" err="1">
                <a:solidFill>
                  <a:srgbClr val="0070C0"/>
                </a:solidFill>
              </a:rPr>
              <a:t>Awal</a:t>
            </a:r>
            <a:r>
              <a:rPr lang="en-US" sz="4400" b="1" dirty="0">
                <a:solidFill>
                  <a:srgbClr val="0070C0"/>
                </a:solidFill>
              </a:rPr>
              <a:t> </a:t>
            </a:r>
            <a:r>
              <a:rPr lang="en-US" sz="4400" b="1" dirty="0" err="1">
                <a:solidFill>
                  <a:srgbClr val="0070C0"/>
                </a:solidFill>
              </a:rPr>
              <a:t>Penggunaan</a:t>
            </a:r>
            <a:endParaRPr lang="en-US" sz="4400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48775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412" y="274638"/>
            <a:ext cx="8586988" cy="868362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LANGKAH- LANGKAH PENGGUNAAN PERTAMA KALI </a:t>
            </a:r>
            <a:r>
              <a:rPr lang="en-US" sz="2400" b="1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</a:t>
            </a:r>
            <a:r>
              <a:rPr lang="en-US" sz="2400" b="1" dirty="0" smtClean="0">
                <a:solidFill>
                  <a:schemeClr val="tx2"/>
                </a:solidFill>
                <a:latin typeface="Century Gothic" charset="0"/>
                <a:ea typeface="Century Gothic" charset="0"/>
                <a:cs typeface="Century Gothic" charset="0"/>
              </a:rPr>
              <a:t>ILUSTRASI </a:t>
            </a:r>
            <a:r>
              <a:rPr lang="en-US" sz="2400" b="1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TRANSAKSI 2019)</a:t>
            </a:r>
            <a:endParaRPr lang="en-US" sz="3200" b="1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412" y="1524000"/>
            <a:ext cx="8129788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000" dirty="0" err="1" smtClean="0"/>
              <a:t>Terdapat</a:t>
            </a:r>
            <a:r>
              <a:rPr lang="en-US" sz="2000" dirty="0" smtClean="0"/>
              <a:t> SSBP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NTPN ABCDEFG12345678 </a:t>
            </a:r>
            <a:r>
              <a:rPr lang="en-US" sz="2000" dirty="0" err="1" smtClean="0"/>
              <a:t>tanggal</a:t>
            </a:r>
            <a:r>
              <a:rPr lang="en-US" sz="2000" dirty="0" smtClean="0"/>
              <a:t> 1 April 2019 (yang </a:t>
            </a:r>
            <a:r>
              <a:rPr lang="en-US" sz="2000" dirty="0" err="1" smtClean="0"/>
              <a:t>dicatat</a:t>
            </a:r>
            <a:r>
              <a:rPr lang="en-US" sz="2000" dirty="0" smtClean="0"/>
              <a:t> </a:t>
            </a:r>
            <a:r>
              <a:rPr lang="en-US" sz="2000" dirty="0" err="1" smtClean="0"/>
              <a:t>bendahara</a:t>
            </a:r>
            <a:r>
              <a:rPr lang="en-US" sz="2000" dirty="0" smtClean="0"/>
              <a:t> </a:t>
            </a:r>
            <a:r>
              <a:rPr lang="en-US" sz="2000" dirty="0" err="1" smtClean="0"/>
              <a:t>menggunakan</a:t>
            </a:r>
            <a:r>
              <a:rPr lang="en-US" sz="2000" dirty="0" smtClean="0"/>
              <a:t> menu upload data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simponi</a:t>
            </a:r>
            <a:r>
              <a:rPr lang="en-US" sz="2000" dirty="0" smtClean="0"/>
              <a:t>) </a:t>
            </a:r>
            <a:r>
              <a:rPr lang="en-US" sz="2000" dirty="0" err="1"/>
              <a:t>setoran</a:t>
            </a:r>
            <a:r>
              <a:rPr lang="en-US" sz="2000" dirty="0"/>
              <a:t> TGR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pembayaran</a:t>
            </a:r>
            <a:r>
              <a:rPr lang="en-US" sz="2000" dirty="0" smtClean="0"/>
              <a:t> </a:t>
            </a:r>
            <a:r>
              <a:rPr lang="en-US" sz="2000" dirty="0" err="1" smtClean="0"/>
              <a:t>piutang</a:t>
            </a:r>
            <a:r>
              <a:rPr lang="en-US" sz="2000" dirty="0" smtClean="0"/>
              <a:t> </a:t>
            </a:r>
            <a:r>
              <a:rPr lang="en-US" sz="2000" dirty="0" err="1" smtClean="0"/>
              <a:t>Pegawai</a:t>
            </a:r>
            <a:r>
              <a:rPr lang="en-US" sz="2000" dirty="0" smtClean="0"/>
              <a:t> B  </a:t>
            </a:r>
            <a:r>
              <a:rPr lang="en-US" sz="2000" dirty="0" err="1" smtClean="0"/>
              <a:t>sebesar</a:t>
            </a:r>
            <a:r>
              <a:rPr lang="en-US" sz="2000" dirty="0" smtClean="0"/>
              <a:t> </a:t>
            </a:r>
            <a:r>
              <a:rPr lang="en-US" sz="2000" dirty="0" err="1" smtClean="0"/>
              <a:t>Rp</a:t>
            </a:r>
            <a:r>
              <a:rPr lang="en-US" sz="2000" dirty="0" smtClean="0"/>
              <a:t> 2.500.000,- yang </a:t>
            </a:r>
            <a:r>
              <a:rPr lang="en-US" sz="2000" dirty="0" err="1" smtClean="0"/>
              <a:t>terdiri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</a:p>
          <a:p>
            <a:pPr lvl="0" algn="just"/>
            <a:r>
              <a:rPr lang="en-US" sz="2000" dirty="0" err="1" smtClean="0"/>
              <a:t>Piutang</a:t>
            </a:r>
            <a:r>
              <a:rPr lang="en-US" sz="2000" dirty="0" smtClean="0"/>
              <a:t> 01 </a:t>
            </a:r>
            <a:r>
              <a:rPr lang="en-US" sz="2000" dirty="0" err="1" smtClean="0"/>
              <a:t>sebesar</a:t>
            </a:r>
            <a:r>
              <a:rPr lang="en-US" sz="2000" dirty="0" smtClean="0"/>
              <a:t> 500.000</a:t>
            </a:r>
          </a:p>
          <a:p>
            <a:pPr lvl="0" algn="just"/>
            <a:r>
              <a:rPr lang="en-US" sz="2000" dirty="0" err="1" smtClean="0"/>
              <a:t>Piutang</a:t>
            </a:r>
            <a:r>
              <a:rPr lang="en-US" sz="2000" dirty="0" smtClean="0"/>
              <a:t> 02 </a:t>
            </a:r>
            <a:r>
              <a:rPr lang="en-US" sz="2000" dirty="0" err="1" smtClean="0"/>
              <a:t>sebesar</a:t>
            </a:r>
            <a:r>
              <a:rPr lang="en-US" sz="2000" dirty="0" smtClean="0"/>
              <a:t> 2.000.000</a:t>
            </a:r>
          </a:p>
          <a:p>
            <a:pPr lvl="0" algn="just"/>
            <a:endParaRPr lang="en-US" sz="2000" dirty="0" smtClean="0"/>
          </a:p>
          <a:p>
            <a:pPr lvl="0" algn="just"/>
            <a:r>
              <a:rPr lang="en-US" sz="2000" dirty="0" err="1">
                <a:solidFill>
                  <a:schemeClr val="tx2"/>
                </a:solidFill>
              </a:rPr>
              <a:t>Pencatatannya</a:t>
            </a:r>
            <a:r>
              <a:rPr lang="en-US" sz="2000" dirty="0">
                <a:solidFill>
                  <a:schemeClr val="tx2"/>
                </a:solidFill>
              </a:rPr>
              <a:t> di </a:t>
            </a:r>
            <a:r>
              <a:rPr lang="en-US" sz="2000" dirty="0" err="1">
                <a:solidFill>
                  <a:schemeClr val="tx2"/>
                </a:solidFill>
              </a:rPr>
              <a:t>Modul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Piutang</a:t>
            </a:r>
            <a:endParaRPr lang="en-US" sz="2000" dirty="0">
              <a:solidFill>
                <a:schemeClr val="tx2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 err="1" smtClean="0"/>
              <a:t>Masuk</a:t>
            </a:r>
            <a:r>
              <a:rPr lang="en-US" sz="2000" dirty="0" smtClean="0"/>
              <a:t> </a:t>
            </a:r>
            <a:r>
              <a:rPr lang="en-US" sz="2000" dirty="0"/>
              <a:t>menu Settlement via </a:t>
            </a:r>
            <a:r>
              <a:rPr lang="en-US" sz="2000" dirty="0" err="1"/>
              <a:t>Potongan</a:t>
            </a:r>
            <a:r>
              <a:rPr lang="en-US" sz="2000" dirty="0"/>
              <a:t> SPM </a:t>
            </a:r>
            <a:r>
              <a:rPr lang="en-US" sz="2000" dirty="0" err="1"/>
              <a:t>dan</a:t>
            </a:r>
            <a:r>
              <a:rPr lang="en-US" sz="2000" dirty="0"/>
              <a:t> Upload, </a:t>
            </a:r>
            <a:r>
              <a:rPr lang="en-US" sz="2000" dirty="0" err="1"/>
              <a:t>lalu</a:t>
            </a:r>
            <a:r>
              <a:rPr lang="en-US" sz="2000" dirty="0"/>
              <a:t> </a:t>
            </a:r>
            <a:r>
              <a:rPr lang="en-US" sz="2000" dirty="0" err="1"/>
              <a:t>pilih</a:t>
            </a:r>
            <a:r>
              <a:rPr lang="en-US" sz="2000" dirty="0"/>
              <a:t> id </a:t>
            </a:r>
            <a:r>
              <a:rPr lang="en-US" sz="2000" dirty="0" err="1"/>
              <a:t>piutang</a:t>
            </a:r>
            <a:r>
              <a:rPr lang="en-US" sz="2000" dirty="0"/>
              <a:t> </a:t>
            </a:r>
            <a:r>
              <a:rPr lang="en-US" sz="2000" dirty="0" err="1"/>
              <a:t>Pegawai</a:t>
            </a:r>
            <a:r>
              <a:rPr lang="en-US" sz="2000" dirty="0"/>
              <a:t> </a:t>
            </a:r>
            <a:r>
              <a:rPr lang="en-US" sz="2000" dirty="0" smtClean="0"/>
              <a:t>B </a:t>
            </a:r>
            <a:r>
              <a:rPr lang="en-US" sz="2000" dirty="0" err="1"/>
              <a:t>lalu</a:t>
            </a:r>
            <a:r>
              <a:rPr lang="en-US" sz="2000" dirty="0"/>
              <a:t> </a:t>
            </a:r>
            <a:r>
              <a:rPr lang="en-US" sz="2000" dirty="0" err="1"/>
              <a:t>pilih</a:t>
            </a:r>
            <a:r>
              <a:rPr lang="en-US" sz="2000" dirty="0"/>
              <a:t> </a:t>
            </a:r>
            <a:r>
              <a:rPr lang="en-US" sz="2000" dirty="0" err="1"/>
              <a:t>nomor</a:t>
            </a:r>
            <a:r>
              <a:rPr lang="en-US" sz="2000" dirty="0"/>
              <a:t> </a:t>
            </a:r>
            <a:r>
              <a:rPr lang="en-US" sz="2000" dirty="0" err="1" smtClean="0"/>
              <a:t>piutang</a:t>
            </a:r>
            <a:r>
              <a:rPr lang="en-US" sz="2000" dirty="0" smtClean="0"/>
              <a:t> 01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/>
              <a:t>klik</a:t>
            </a:r>
            <a:r>
              <a:rPr lang="en-US" sz="2000" dirty="0"/>
              <a:t> </a:t>
            </a:r>
            <a:r>
              <a:rPr lang="en-US" sz="2000" dirty="0" err="1"/>
              <a:t>tombol</a:t>
            </a:r>
            <a:r>
              <a:rPr lang="en-US" sz="2000" dirty="0"/>
              <a:t> combo box Via </a:t>
            </a:r>
            <a:r>
              <a:rPr lang="en-US" sz="2000" dirty="0" smtClean="0"/>
              <a:t>Data </a:t>
            </a:r>
            <a:r>
              <a:rPr lang="en-US" sz="2000" dirty="0" err="1" smtClean="0"/>
              <a:t>Hasil</a:t>
            </a:r>
            <a:r>
              <a:rPr lang="en-US" sz="2000" dirty="0" smtClean="0"/>
              <a:t> Upload </a:t>
            </a:r>
            <a:r>
              <a:rPr lang="en-US" sz="2000" dirty="0" err="1" smtClean="0"/>
              <a:t>lalu</a:t>
            </a:r>
            <a:r>
              <a:rPr lang="en-US" sz="2000" dirty="0" smtClean="0"/>
              <a:t> </a:t>
            </a:r>
            <a:r>
              <a:rPr lang="en-US" sz="2000" dirty="0" err="1"/>
              <a:t>pilih</a:t>
            </a:r>
            <a:r>
              <a:rPr lang="en-US" sz="2000" dirty="0"/>
              <a:t> data </a:t>
            </a:r>
            <a:r>
              <a:rPr lang="en-US" sz="2000" dirty="0" smtClean="0"/>
              <a:t>SSBP </a:t>
            </a:r>
            <a:r>
              <a:rPr lang="en-US" sz="2000" dirty="0" err="1"/>
              <a:t>dengan</a:t>
            </a:r>
            <a:r>
              <a:rPr lang="en-US" sz="2000" dirty="0"/>
              <a:t> NTPN ABCDEFG12345678 </a:t>
            </a:r>
            <a:r>
              <a:rPr lang="en-US" sz="2000" dirty="0" err="1" smtClean="0"/>
              <a:t>lalu</a:t>
            </a:r>
            <a:r>
              <a:rPr lang="en-US" sz="2000" dirty="0" smtClean="0"/>
              <a:t> </a:t>
            </a:r>
            <a:r>
              <a:rPr lang="en-US" sz="2000" dirty="0" err="1"/>
              <a:t>isikan</a:t>
            </a:r>
            <a:r>
              <a:rPr lang="en-US" sz="2000" dirty="0"/>
              <a:t> </a:t>
            </a:r>
            <a:r>
              <a:rPr lang="en-US" sz="2000" dirty="0" err="1"/>
              <a:t>nilainya</a:t>
            </a:r>
            <a:r>
              <a:rPr lang="en-US" sz="2000" dirty="0"/>
              <a:t> </a:t>
            </a:r>
            <a:r>
              <a:rPr lang="en-US" sz="2000" dirty="0" err="1"/>
              <a:t>sebesar</a:t>
            </a:r>
            <a:r>
              <a:rPr lang="en-US" sz="2000" dirty="0"/>
              <a:t>  </a:t>
            </a:r>
            <a:r>
              <a:rPr lang="en-US" sz="2000" dirty="0" err="1"/>
              <a:t>Rp</a:t>
            </a:r>
            <a:r>
              <a:rPr lang="en-US" sz="2000" dirty="0"/>
              <a:t> </a:t>
            </a:r>
            <a:r>
              <a:rPr lang="en-US" sz="2000" dirty="0" smtClean="0"/>
              <a:t>500.000,-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 err="1" smtClean="0"/>
              <a:t>Masuk</a:t>
            </a:r>
            <a:r>
              <a:rPr lang="en-US" sz="2000" dirty="0" smtClean="0"/>
              <a:t> </a:t>
            </a:r>
            <a:r>
              <a:rPr lang="en-US" sz="2000" dirty="0"/>
              <a:t>menu Settlement via </a:t>
            </a:r>
            <a:r>
              <a:rPr lang="en-US" sz="2000" dirty="0" err="1"/>
              <a:t>Potongan</a:t>
            </a:r>
            <a:r>
              <a:rPr lang="en-US" sz="2000" dirty="0"/>
              <a:t> SPM </a:t>
            </a:r>
            <a:r>
              <a:rPr lang="en-US" sz="2000" dirty="0" err="1"/>
              <a:t>dan</a:t>
            </a:r>
            <a:r>
              <a:rPr lang="en-US" sz="2000" dirty="0"/>
              <a:t> Upload, </a:t>
            </a:r>
            <a:r>
              <a:rPr lang="en-US" sz="2000" dirty="0" err="1"/>
              <a:t>lalu</a:t>
            </a:r>
            <a:r>
              <a:rPr lang="en-US" sz="2000" dirty="0"/>
              <a:t> </a:t>
            </a:r>
            <a:r>
              <a:rPr lang="en-US" sz="2000" dirty="0" err="1"/>
              <a:t>pilih</a:t>
            </a:r>
            <a:r>
              <a:rPr lang="en-US" sz="2000" dirty="0"/>
              <a:t> id </a:t>
            </a:r>
            <a:r>
              <a:rPr lang="en-US" sz="2000" dirty="0" err="1"/>
              <a:t>piutang</a:t>
            </a:r>
            <a:r>
              <a:rPr lang="en-US" sz="2000" dirty="0"/>
              <a:t> </a:t>
            </a:r>
            <a:r>
              <a:rPr lang="en-US" sz="2000" dirty="0" err="1"/>
              <a:t>Pegawai</a:t>
            </a:r>
            <a:r>
              <a:rPr lang="en-US" sz="2000" dirty="0"/>
              <a:t> B </a:t>
            </a:r>
            <a:r>
              <a:rPr lang="en-US" sz="2000" dirty="0" err="1"/>
              <a:t>lalu</a:t>
            </a:r>
            <a:r>
              <a:rPr lang="en-US" sz="2000" dirty="0"/>
              <a:t> </a:t>
            </a:r>
            <a:r>
              <a:rPr lang="en-US" sz="2000" dirty="0" err="1"/>
              <a:t>pilih</a:t>
            </a:r>
            <a:r>
              <a:rPr lang="en-US" sz="2000" dirty="0"/>
              <a:t> </a:t>
            </a:r>
            <a:r>
              <a:rPr lang="en-US" sz="2000" dirty="0" err="1"/>
              <a:t>nomor</a:t>
            </a:r>
            <a:r>
              <a:rPr lang="en-US" sz="2000" dirty="0"/>
              <a:t> </a:t>
            </a:r>
            <a:r>
              <a:rPr lang="en-US" sz="2000" dirty="0" err="1"/>
              <a:t>piutang</a:t>
            </a:r>
            <a:r>
              <a:rPr lang="en-US" sz="2000" dirty="0"/>
              <a:t> </a:t>
            </a:r>
            <a:r>
              <a:rPr lang="en-US" sz="2000" dirty="0" smtClean="0"/>
              <a:t>02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klik</a:t>
            </a:r>
            <a:r>
              <a:rPr lang="en-US" sz="2000" dirty="0"/>
              <a:t> </a:t>
            </a:r>
            <a:r>
              <a:rPr lang="en-US" sz="2000" dirty="0" err="1"/>
              <a:t>tombol</a:t>
            </a:r>
            <a:r>
              <a:rPr lang="en-US" sz="2000" dirty="0"/>
              <a:t> combo box Via Data </a:t>
            </a:r>
            <a:r>
              <a:rPr lang="en-US" sz="2000" dirty="0" err="1"/>
              <a:t>Hasil</a:t>
            </a:r>
            <a:r>
              <a:rPr lang="en-US" sz="2000" dirty="0"/>
              <a:t> Upload </a:t>
            </a:r>
            <a:r>
              <a:rPr lang="en-US" sz="2000" dirty="0" err="1"/>
              <a:t>lalu</a:t>
            </a:r>
            <a:r>
              <a:rPr lang="en-US" sz="2000" dirty="0"/>
              <a:t> </a:t>
            </a:r>
            <a:r>
              <a:rPr lang="en-US" sz="2000" dirty="0" err="1"/>
              <a:t>pilih</a:t>
            </a:r>
            <a:r>
              <a:rPr lang="en-US" sz="2000" dirty="0"/>
              <a:t> data SSBP </a:t>
            </a:r>
            <a:r>
              <a:rPr lang="en-US" sz="2000" dirty="0" err="1"/>
              <a:t>dengan</a:t>
            </a:r>
            <a:r>
              <a:rPr lang="en-US" sz="2000" dirty="0"/>
              <a:t> NTPN ABCDEFG12345678 </a:t>
            </a:r>
            <a:r>
              <a:rPr lang="en-US" sz="2000" dirty="0" err="1"/>
              <a:t>lalu</a:t>
            </a:r>
            <a:r>
              <a:rPr lang="en-US" sz="2000" dirty="0"/>
              <a:t> </a:t>
            </a:r>
            <a:r>
              <a:rPr lang="en-US" sz="2000" dirty="0" err="1"/>
              <a:t>isikan</a:t>
            </a:r>
            <a:r>
              <a:rPr lang="en-US" sz="2000" dirty="0"/>
              <a:t> </a:t>
            </a:r>
            <a:r>
              <a:rPr lang="en-US" sz="2000" dirty="0" err="1"/>
              <a:t>nilainya</a:t>
            </a:r>
            <a:r>
              <a:rPr lang="en-US" sz="2000" dirty="0"/>
              <a:t> </a:t>
            </a:r>
            <a:r>
              <a:rPr lang="en-US" sz="2000" dirty="0" err="1"/>
              <a:t>sebesar</a:t>
            </a:r>
            <a:r>
              <a:rPr lang="en-US" sz="2000" dirty="0"/>
              <a:t>  </a:t>
            </a:r>
            <a:r>
              <a:rPr lang="en-US" sz="2000" dirty="0" err="1"/>
              <a:t>Rp</a:t>
            </a:r>
            <a:r>
              <a:rPr lang="en-US" sz="2000" dirty="0"/>
              <a:t> </a:t>
            </a:r>
            <a:r>
              <a:rPr lang="en-US" sz="2000" dirty="0" smtClean="0"/>
              <a:t>2.000.000</a:t>
            </a:r>
            <a:r>
              <a:rPr lang="en-US" sz="2000" dirty="0"/>
              <a:t>,-</a:t>
            </a:r>
          </a:p>
          <a:p>
            <a:pPr algn="just"/>
            <a:endParaRPr lang="en-US" sz="2000" dirty="0"/>
          </a:p>
          <a:p>
            <a:pPr marL="342900" lvl="0" indent="-342900" algn="just">
              <a:buAutoNum type="arabicPeriod"/>
            </a:pPr>
            <a:endParaRPr lang="en-US" dirty="0" smtClean="0"/>
          </a:p>
          <a:p>
            <a:pPr lvl="0"/>
            <a:endParaRPr lang="en-US" dirty="0" smtClean="0"/>
          </a:p>
          <a:p>
            <a:pPr marL="342900" lvl="0" indent="-342900">
              <a:buAutoNum type="arabicPeriod" startAt="4"/>
            </a:pPr>
            <a:endParaRPr lang="en-US" dirty="0" smtClean="0"/>
          </a:p>
          <a:p>
            <a:pPr lvl="0">
              <a:tabLst>
                <a:tab pos="361950" algn="l"/>
              </a:tabLst>
            </a:pPr>
            <a:endParaRPr lang="en-US" dirty="0" smtClean="0"/>
          </a:p>
          <a:p>
            <a:pPr marL="342900" lvl="0" indent="-342900">
              <a:buAutoNum type="arabicPeriod"/>
            </a:pPr>
            <a:endParaRPr lang="en-US" dirty="0"/>
          </a:p>
          <a:p>
            <a:pPr lvl="0" algn="just"/>
            <a:endParaRPr lang="en-US" dirty="0" smtClean="0"/>
          </a:p>
          <a:p>
            <a:pPr lvl="0" algn="just"/>
            <a:endParaRPr lang="en-US" dirty="0"/>
          </a:p>
          <a:p>
            <a:pPr lvl="0" algn="just"/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1021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412" y="274638"/>
            <a:ext cx="8586988" cy="868362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LANGKAH- LANGKAH PENGGUNAAN PERTAMA KALI </a:t>
            </a:r>
            <a:r>
              <a:rPr lang="en-US" sz="2400" b="1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</a:t>
            </a:r>
            <a:r>
              <a:rPr lang="en-US" sz="2400" b="1" dirty="0" smtClean="0">
                <a:solidFill>
                  <a:schemeClr val="tx2"/>
                </a:solidFill>
                <a:latin typeface="Century Gothic" charset="0"/>
                <a:ea typeface="Century Gothic" charset="0"/>
                <a:cs typeface="Century Gothic" charset="0"/>
              </a:rPr>
              <a:t>ILUSTRASI </a:t>
            </a:r>
            <a:r>
              <a:rPr lang="en-US" sz="2400" b="1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TRANSAKSI 2019)</a:t>
            </a:r>
            <a:endParaRPr lang="en-US" sz="3200" b="1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412" y="1524000"/>
            <a:ext cx="81297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000" dirty="0" err="1" smtClean="0"/>
              <a:t>Terdapat</a:t>
            </a:r>
            <a:r>
              <a:rPr lang="en-US" sz="2000" dirty="0" smtClean="0"/>
              <a:t> SSBP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NTPN HIJKLMN12345678 </a:t>
            </a:r>
            <a:r>
              <a:rPr lang="en-US" sz="2000" dirty="0" err="1" smtClean="0"/>
              <a:t>tanggal</a:t>
            </a:r>
            <a:r>
              <a:rPr lang="en-US" sz="2000" dirty="0" smtClean="0"/>
              <a:t> 1 Mei 2019 (yang </a:t>
            </a:r>
            <a:r>
              <a:rPr lang="en-US" sz="2000" dirty="0" err="1" smtClean="0"/>
              <a:t>dicatat</a:t>
            </a:r>
            <a:r>
              <a:rPr lang="en-US" sz="2000" dirty="0" smtClean="0"/>
              <a:t> </a:t>
            </a:r>
            <a:r>
              <a:rPr lang="en-US" sz="2000" dirty="0" err="1" smtClean="0"/>
              <a:t>bendahara</a:t>
            </a:r>
            <a:r>
              <a:rPr lang="en-US" sz="2000" dirty="0" smtClean="0"/>
              <a:t> </a:t>
            </a:r>
            <a:r>
              <a:rPr lang="en-US" sz="2000" dirty="0" err="1" smtClean="0"/>
              <a:t>menggunakan</a:t>
            </a:r>
            <a:r>
              <a:rPr lang="en-US" sz="2000" dirty="0" smtClean="0"/>
              <a:t> menu </a:t>
            </a:r>
            <a:r>
              <a:rPr lang="en-US" sz="2000" dirty="0" err="1" smtClean="0"/>
              <a:t>Perekaman</a:t>
            </a:r>
            <a:r>
              <a:rPr lang="en-US" sz="2000" dirty="0" smtClean="0"/>
              <a:t> </a:t>
            </a:r>
            <a:r>
              <a:rPr lang="en-US" sz="2000" dirty="0" err="1" smtClean="0"/>
              <a:t>setoran</a:t>
            </a:r>
            <a:r>
              <a:rPr lang="en-US" sz="2000" dirty="0" smtClean="0"/>
              <a:t> SSBP) </a:t>
            </a:r>
            <a:r>
              <a:rPr lang="en-US" sz="2000" dirty="0" err="1"/>
              <a:t>setoran</a:t>
            </a:r>
            <a:r>
              <a:rPr lang="en-US" sz="2000" dirty="0"/>
              <a:t> TGR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pembayaran</a:t>
            </a:r>
            <a:r>
              <a:rPr lang="en-US" sz="2000" dirty="0" smtClean="0"/>
              <a:t> </a:t>
            </a:r>
            <a:r>
              <a:rPr lang="en-US" sz="2000" dirty="0" err="1" smtClean="0"/>
              <a:t>piutang</a:t>
            </a:r>
            <a:r>
              <a:rPr lang="en-US" sz="2000" dirty="0" smtClean="0"/>
              <a:t> </a:t>
            </a:r>
            <a:r>
              <a:rPr lang="en-US" sz="2000" dirty="0" err="1" smtClean="0"/>
              <a:t>Pegawai</a:t>
            </a:r>
            <a:r>
              <a:rPr lang="en-US" sz="2000" dirty="0" smtClean="0"/>
              <a:t> B  </a:t>
            </a:r>
            <a:r>
              <a:rPr lang="en-US" sz="2000" dirty="0" err="1" smtClean="0"/>
              <a:t>sebesar</a:t>
            </a:r>
            <a:r>
              <a:rPr lang="en-US" sz="2000" dirty="0" smtClean="0"/>
              <a:t> </a:t>
            </a:r>
            <a:r>
              <a:rPr lang="en-US" sz="2000" dirty="0" err="1" smtClean="0"/>
              <a:t>Rp</a:t>
            </a:r>
            <a:r>
              <a:rPr lang="en-US" sz="2000" dirty="0" smtClean="0"/>
              <a:t> 5.000.000,-</a:t>
            </a:r>
          </a:p>
          <a:p>
            <a:pPr lvl="0" algn="just"/>
            <a:endParaRPr lang="en-US" sz="2000" dirty="0" smtClean="0"/>
          </a:p>
          <a:p>
            <a:pPr lvl="0" algn="just"/>
            <a:r>
              <a:rPr lang="en-US" sz="2000" dirty="0" err="1">
                <a:solidFill>
                  <a:schemeClr val="tx2"/>
                </a:solidFill>
              </a:rPr>
              <a:t>Pencatatannya</a:t>
            </a:r>
            <a:r>
              <a:rPr lang="en-US" sz="2000" dirty="0">
                <a:solidFill>
                  <a:schemeClr val="tx2"/>
                </a:solidFill>
              </a:rPr>
              <a:t> di </a:t>
            </a:r>
            <a:r>
              <a:rPr lang="en-US" sz="2000" dirty="0" err="1">
                <a:solidFill>
                  <a:schemeClr val="tx2"/>
                </a:solidFill>
              </a:rPr>
              <a:t>Modul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</a:rPr>
              <a:t>Piutang</a:t>
            </a:r>
            <a:endParaRPr lang="en-US" sz="2000" dirty="0">
              <a:solidFill>
                <a:schemeClr val="tx2"/>
              </a:solidFill>
            </a:endParaRPr>
          </a:p>
          <a:p>
            <a:pPr algn="just"/>
            <a:r>
              <a:rPr lang="en-US" sz="2000" dirty="0" err="1"/>
              <a:t>Masuk</a:t>
            </a:r>
            <a:r>
              <a:rPr lang="en-US" sz="2000" dirty="0"/>
              <a:t> menu Settlement </a:t>
            </a:r>
            <a:r>
              <a:rPr lang="en-US" sz="2000" dirty="0" smtClean="0"/>
              <a:t>SSBP Non SBS, </a:t>
            </a:r>
            <a:r>
              <a:rPr lang="en-US" sz="2000" dirty="0" err="1"/>
              <a:t>lalu</a:t>
            </a:r>
            <a:r>
              <a:rPr lang="en-US" sz="2000" dirty="0"/>
              <a:t> </a:t>
            </a:r>
            <a:r>
              <a:rPr lang="en-US" sz="2000" dirty="0" err="1"/>
              <a:t>pilih</a:t>
            </a:r>
            <a:r>
              <a:rPr lang="en-US" sz="2000" dirty="0"/>
              <a:t> id </a:t>
            </a:r>
            <a:r>
              <a:rPr lang="en-US" sz="2000" dirty="0" err="1"/>
              <a:t>piutang</a:t>
            </a:r>
            <a:r>
              <a:rPr lang="en-US" sz="2000" dirty="0"/>
              <a:t> </a:t>
            </a:r>
            <a:r>
              <a:rPr lang="en-US" sz="2000" dirty="0" err="1"/>
              <a:t>Pegawai</a:t>
            </a:r>
            <a:r>
              <a:rPr lang="en-US" sz="2000" dirty="0"/>
              <a:t> </a:t>
            </a:r>
            <a:r>
              <a:rPr lang="en-US" sz="2000" dirty="0" smtClean="0"/>
              <a:t>C </a:t>
            </a:r>
            <a:r>
              <a:rPr lang="en-US" sz="2000" dirty="0" err="1" smtClean="0"/>
              <a:t>lalu</a:t>
            </a:r>
            <a:r>
              <a:rPr lang="en-US" sz="2000" dirty="0" smtClean="0"/>
              <a:t> </a:t>
            </a:r>
            <a:r>
              <a:rPr lang="en-US" sz="2000" dirty="0" err="1" smtClean="0"/>
              <a:t>pilih</a:t>
            </a:r>
            <a:r>
              <a:rPr lang="en-US" sz="2000" dirty="0" smtClean="0"/>
              <a:t> </a:t>
            </a:r>
            <a:r>
              <a:rPr lang="en-US" sz="2000" dirty="0" err="1" smtClean="0"/>
              <a:t>nomor</a:t>
            </a:r>
            <a:r>
              <a:rPr lang="en-US" sz="2000" dirty="0" smtClean="0"/>
              <a:t> </a:t>
            </a:r>
            <a:r>
              <a:rPr lang="en-US" sz="2000" dirty="0" err="1" smtClean="0"/>
              <a:t>piutang</a:t>
            </a:r>
            <a:r>
              <a:rPr lang="en-US" sz="2000" dirty="0" smtClean="0"/>
              <a:t> </a:t>
            </a:r>
            <a:r>
              <a:rPr lang="en-US" sz="2000" dirty="0" err="1" smtClean="0"/>
              <a:t>klik</a:t>
            </a:r>
            <a:r>
              <a:rPr lang="en-US" sz="2000" dirty="0" smtClean="0"/>
              <a:t> </a:t>
            </a:r>
            <a:r>
              <a:rPr lang="en-US" sz="2000" dirty="0" err="1" smtClean="0"/>
              <a:t>tombol</a:t>
            </a:r>
            <a:r>
              <a:rPr lang="en-US" sz="2000" dirty="0" smtClean="0"/>
              <a:t> </a:t>
            </a:r>
            <a:r>
              <a:rPr lang="en-US" sz="2000" dirty="0" err="1" smtClean="0"/>
              <a:t>lihat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Saldo</a:t>
            </a:r>
            <a:r>
              <a:rPr lang="en-US" sz="2000" dirty="0" smtClean="0"/>
              <a:t> </a:t>
            </a:r>
            <a:r>
              <a:rPr lang="en-US" sz="2000" dirty="0" err="1" smtClean="0"/>
              <a:t>Piutang</a:t>
            </a:r>
            <a:r>
              <a:rPr lang="en-US" sz="2000" dirty="0" smtClean="0"/>
              <a:t> SSBP </a:t>
            </a:r>
            <a:r>
              <a:rPr lang="en-US" sz="2000" dirty="0" err="1"/>
              <a:t>lalu</a:t>
            </a:r>
            <a:r>
              <a:rPr lang="en-US" sz="2000" dirty="0"/>
              <a:t> </a:t>
            </a:r>
            <a:r>
              <a:rPr lang="en-US" sz="2000" dirty="0" err="1"/>
              <a:t>pilih</a:t>
            </a:r>
            <a:r>
              <a:rPr lang="en-US" sz="2000" dirty="0"/>
              <a:t> data SSBP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/>
              <a:t>NTPN HIJKLMN12345678</a:t>
            </a:r>
            <a:r>
              <a:rPr lang="en-US" sz="2000" dirty="0" smtClean="0"/>
              <a:t> </a:t>
            </a:r>
            <a:r>
              <a:rPr lang="en-US" sz="2000" dirty="0" err="1" smtClean="0"/>
              <a:t>lalu</a:t>
            </a:r>
            <a:r>
              <a:rPr lang="en-US" sz="2000" dirty="0" smtClean="0"/>
              <a:t> </a:t>
            </a:r>
            <a:r>
              <a:rPr lang="en-US" sz="2000" dirty="0" err="1"/>
              <a:t>isikan</a:t>
            </a:r>
            <a:r>
              <a:rPr lang="en-US" sz="2000" dirty="0"/>
              <a:t> </a:t>
            </a:r>
            <a:r>
              <a:rPr lang="en-US" sz="2000" dirty="0" err="1"/>
              <a:t>nilainya</a:t>
            </a:r>
            <a:r>
              <a:rPr lang="en-US" sz="2000" dirty="0"/>
              <a:t> </a:t>
            </a:r>
            <a:r>
              <a:rPr lang="en-US" sz="2000" dirty="0" err="1"/>
              <a:t>sebesar</a:t>
            </a:r>
            <a:r>
              <a:rPr lang="en-US" sz="2000" dirty="0"/>
              <a:t>  </a:t>
            </a:r>
            <a:r>
              <a:rPr lang="en-US" sz="2000" dirty="0" err="1"/>
              <a:t>Rp</a:t>
            </a:r>
            <a:r>
              <a:rPr lang="en-US" sz="2000" dirty="0"/>
              <a:t> </a:t>
            </a:r>
            <a:r>
              <a:rPr lang="en-US" sz="2000" dirty="0" smtClean="0"/>
              <a:t>5.000.000</a:t>
            </a:r>
            <a:r>
              <a:rPr lang="en-US" sz="2000" dirty="0"/>
              <a:t>,-</a:t>
            </a:r>
          </a:p>
          <a:p>
            <a:pPr marL="342900" lvl="0" indent="-342900" algn="just">
              <a:buAutoNum type="arabicPeriod"/>
            </a:pPr>
            <a:endParaRPr lang="en-US" dirty="0" smtClean="0"/>
          </a:p>
          <a:p>
            <a:pPr lvl="0"/>
            <a:endParaRPr lang="en-US" dirty="0" smtClean="0"/>
          </a:p>
          <a:p>
            <a:pPr marL="342900" lvl="0" indent="-342900">
              <a:buAutoNum type="arabicPeriod" startAt="4"/>
            </a:pPr>
            <a:endParaRPr lang="en-US" dirty="0" smtClean="0"/>
          </a:p>
          <a:p>
            <a:pPr lvl="0">
              <a:tabLst>
                <a:tab pos="361950" algn="l"/>
              </a:tabLst>
            </a:pPr>
            <a:endParaRPr lang="en-US" dirty="0" smtClean="0"/>
          </a:p>
          <a:p>
            <a:pPr marL="342900" lvl="0" indent="-342900">
              <a:buAutoNum type="arabicPeriod"/>
            </a:pPr>
            <a:endParaRPr lang="en-US" dirty="0"/>
          </a:p>
          <a:p>
            <a:pPr lvl="0" algn="just"/>
            <a:endParaRPr lang="en-US" dirty="0" smtClean="0"/>
          </a:p>
          <a:p>
            <a:pPr lvl="0" algn="just"/>
            <a:endParaRPr lang="en-US" dirty="0"/>
          </a:p>
          <a:p>
            <a:pPr lvl="0" algn="just"/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1897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44562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LANGKAH- LANGKAH PENGGUNAAN PERTAMA KALI </a:t>
            </a:r>
            <a:r>
              <a:rPr lang="en-US" sz="2400" b="1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(PENYISIHAN SEMESTER I 2019)</a:t>
            </a:r>
            <a:endParaRPr lang="en-US" sz="4000" b="1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412" y="1524000"/>
            <a:ext cx="812978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en-US" dirty="0" err="1" smtClean="0"/>
              <a:t>Pastikan</a:t>
            </a:r>
            <a:r>
              <a:rPr lang="en-US" dirty="0" smtClean="0"/>
              <a:t> </a:t>
            </a:r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dirty="0" err="1" smtClean="0"/>
              <a:t>transaksi</a:t>
            </a:r>
            <a:r>
              <a:rPr lang="en-US" dirty="0" smtClean="0"/>
              <a:t> </a:t>
            </a:r>
            <a:r>
              <a:rPr lang="en-US" dirty="0" err="1" smtClean="0"/>
              <a:t>terkait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dicatat</a:t>
            </a:r>
            <a:r>
              <a:rPr lang="en-US" dirty="0" smtClean="0"/>
              <a:t> </a:t>
            </a:r>
            <a:r>
              <a:rPr lang="en-US" dirty="0" err="1" smtClean="0"/>
              <a:t>mulai</a:t>
            </a:r>
            <a:r>
              <a:rPr lang="en-US" dirty="0" smtClean="0"/>
              <a:t> </a:t>
            </a:r>
            <a:r>
              <a:rPr lang="en-US" dirty="0" err="1" smtClean="0"/>
              <a:t>januari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bulan</a:t>
            </a:r>
            <a:r>
              <a:rPr lang="en-US" dirty="0" smtClean="0"/>
              <a:t> </a:t>
            </a:r>
            <a:r>
              <a:rPr lang="en-US" dirty="0" err="1" smtClean="0"/>
              <a:t>juni</a:t>
            </a:r>
            <a:r>
              <a:rPr lang="en-US" dirty="0" smtClean="0"/>
              <a:t> 2019</a:t>
            </a:r>
          </a:p>
          <a:p>
            <a:pPr marL="342900" lvl="0" indent="-342900" algn="just">
              <a:buFont typeface="+mj-lt"/>
              <a:buAutoNum type="arabicPeriod"/>
            </a:pPr>
            <a:endParaRPr lang="en-US" dirty="0" smtClean="0"/>
          </a:p>
          <a:p>
            <a:pPr marL="342900" lvl="0" indent="-342900" algn="just">
              <a:buFont typeface="+mj-lt"/>
              <a:buAutoNum type="arabicPeriod"/>
            </a:pPr>
            <a:r>
              <a:rPr lang="en-US" dirty="0" err="1" smtClean="0"/>
              <a:t>Lakukan</a:t>
            </a:r>
            <a:r>
              <a:rPr lang="en-US" dirty="0" smtClean="0"/>
              <a:t> </a:t>
            </a:r>
            <a:r>
              <a:rPr lang="en-US" dirty="0" err="1" smtClean="0"/>
              <a:t>tutup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modul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bulan</a:t>
            </a:r>
            <a:r>
              <a:rPr lang="en-US" dirty="0" smtClean="0"/>
              <a:t> Mei 2019</a:t>
            </a:r>
          </a:p>
          <a:p>
            <a:pPr marL="342900" lvl="0" indent="-342900" algn="just">
              <a:buFont typeface="+mj-lt"/>
              <a:buAutoNum type="arabicPeriod"/>
            </a:pPr>
            <a:endParaRPr lang="en-US" dirty="0" smtClean="0"/>
          </a:p>
          <a:p>
            <a:pPr marL="342900" lvl="0" indent="-342900" algn="just">
              <a:buFont typeface="+mj-lt"/>
              <a:buAutoNum type="arabicPeriod"/>
            </a:pPr>
            <a:r>
              <a:rPr lang="en-US" dirty="0" err="1" smtClean="0"/>
              <a:t>Lakukan</a:t>
            </a:r>
            <a:r>
              <a:rPr lang="en-US" dirty="0" smtClean="0"/>
              <a:t> </a:t>
            </a:r>
            <a:r>
              <a:rPr lang="en-US" dirty="0" err="1" smtClean="0"/>
              <a:t>penyisihan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menu </a:t>
            </a:r>
            <a:r>
              <a:rPr lang="en-US" dirty="0" err="1" smtClean="0"/>
              <a:t>penyisihan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modul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tanggal</a:t>
            </a:r>
            <a:r>
              <a:rPr lang="en-US" dirty="0" smtClean="0"/>
              <a:t> 30 </a:t>
            </a:r>
            <a:r>
              <a:rPr lang="en-US" dirty="0" err="1" smtClean="0"/>
              <a:t>Juni</a:t>
            </a:r>
            <a:r>
              <a:rPr lang="en-US" dirty="0" smtClean="0"/>
              <a:t> 2019</a:t>
            </a:r>
          </a:p>
          <a:p>
            <a:pPr marL="342900" lvl="0" indent="-342900" algn="just">
              <a:buFont typeface="+mj-lt"/>
              <a:buAutoNum type="arabicPeriod"/>
            </a:pPr>
            <a:endParaRPr lang="en-US" dirty="0" smtClean="0"/>
          </a:p>
          <a:p>
            <a:pPr marL="342900" lvl="0" indent="-342900" algn="just">
              <a:buFont typeface="+mj-lt"/>
              <a:buAutoNum type="arabicPeriod"/>
            </a:pPr>
            <a:r>
              <a:rPr lang="en-US" dirty="0" err="1" smtClean="0"/>
              <a:t>Lakukan</a:t>
            </a:r>
            <a:r>
              <a:rPr lang="en-US" dirty="0" smtClean="0"/>
              <a:t> </a:t>
            </a:r>
            <a:r>
              <a:rPr lang="en-US" dirty="0" err="1" smtClean="0"/>
              <a:t>pengecekan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penyisihan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r>
              <a:rPr lang="en-US" dirty="0" smtClean="0"/>
              <a:t> yang </a:t>
            </a:r>
            <a:r>
              <a:rPr lang="en-US" dirty="0" err="1" smtClean="0"/>
              <a:t>terbentuk</a:t>
            </a:r>
            <a:endParaRPr lang="en-US" dirty="0" smtClean="0"/>
          </a:p>
          <a:p>
            <a:pPr marL="342900" lvl="0" indent="-342900" algn="just">
              <a:buFont typeface="+mj-lt"/>
              <a:buAutoNum type="arabicPeriod"/>
            </a:pPr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r>
              <a:rPr lang="en-US" i="1" dirty="0" smtClean="0">
                <a:solidFill>
                  <a:srgbClr val="0070C0"/>
                </a:solidFill>
              </a:rPr>
              <a:t>*</a:t>
            </a:r>
            <a:r>
              <a:rPr lang="en-US" i="1" dirty="0" err="1" smtClean="0">
                <a:solidFill>
                  <a:srgbClr val="0070C0"/>
                </a:solidFill>
              </a:rPr>
              <a:t>Penyisihan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ini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dilakukan</a:t>
            </a:r>
            <a:r>
              <a:rPr lang="en-US" i="1" dirty="0" smtClean="0">
                <a:solidFill>
                  <a:srgbClr val="0070C0"/>
                </a:solidFill>
              </a:rPr>
              <a:t> paling </a:t>
            </a:r>
            <a:r>
              <a:rPr lang="en-US" i="1" dirty="0" err="1" smtClean="0">
                <a:solidFill>
                  <a:srgbClr val="0070C0"/>
                </a:solidFill>
              </a:rPr>
              <a:t>cepat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pada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tanggal</a:t>
            </a:r>
            <a:r>
              <a:rPr lang="en-US" i="1" dirty="0" smtClean="0">
                <a:solidFill>
                  <a:srgbClr val="0070C0"/>
                </a:solidFill>
              </a:rPr>
              <a:t> 1 </a:t>
            </a:r>
            <a:r>
              <a:rPr lang="en-US" i="1" dirty="0" err="1" smtClean="0">
                <a:solidFill>
                  <a:srgbClr val="0070C0"/>
                </a:solidFill>
              </a:rPr>
              <a:t>Juli</a:t>
            </a:r>
            <a:r>
              <a:rPr lang="en-US" i="1" dirty="0" smtClean="0">
                <a:solidFill>
                  <a:srgbClr val="0070C0"/>
                </a:solidFill>
              </a:rPr>
              <a:t> 2019, </a:t>
            </a:r>
            <a:r>
              <a:rPr lang="en-US" i="1" dirty="0" err="1" smtClean="0">
                <a:solidFill>
                  <a:srgbClr val="0070C0"/>
                </a:solidFill>
              </a:rPr>
              <a:t>apabila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satker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mulai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menggunakan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modul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piutang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sebelum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berakhirnya</a:t>
            </a:r>
            <a:r>
              <a:rPr lang="en-US" i="1" dirty="0" smtClean="0">
                <a:solidFill>
                  <a:srgbClr val="0070C0"/>
                </a:solidFill>
              </a:rPr>
              <a:t> semester I </a:t>
            </a:r>
            <a:r>
              <a:rPr lang="en-US" i="1" dirty="0" err="1" smtClean="0">
                <a:solidFill>
                  <a:srgbClr val="0070C0"/>
                </a:solidFill>
              </a:rPr>
              <a:t>maka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penyisihan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jangan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dilakukan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terlebih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i="1" dirty="0" err="1" smtClean="0">
                <a:solidFill>
                  <a:srgbClr val="0070C0"/>
                </a:solidFill>
              </a:rPr>
              <a:t>dahulu</a:t>
            </a:r>
            <a:endParaRPr lang="en-US" i="1" dirty="0" smtClean="0">
              <a:solidFill>
                <a:srgbClr val="0070C0"/>
              </a:solidFill>
            </a:endParaRPr>
          </a:p>
          <a:p>
            <a:pPr marL="342900" lvl="0" indent="-342900">
              <a:buAutoNum type="arabicPeriod" startAt="4"/>
            </a:pPr>
            <a:endParaRPr lang="en-US" dirty="0" smtClean="0"/>
          </a:p>
          <a:p>
            <a:pPr lvl="0">
              <a:tabLst>
                <a:tab pos="361950" algn="l"/>
              </a:tabLst>
            </a:pPr>
            <a:endParaRPr lang="en-US" dirty="0" smtClean="0"/>
          </a:p>
          <a:p>
            <a:pPr marL="342900" lvl="0" indent="-342900">
              <a:buAutoNum type="arabicPeriod"/>
            </a:pPr>
            <a:endParaRPr lang="en-US" dirty="0"/>
          </a:p>
          <a:p>
            <a:pPr lvl="0" algn="just"/>
            <a:endParaRPr lang="en-US" dirty="0" smtClean="0"/>
          </a:p>
          <a:p>
            <a:pPr lvl="0" algn="just"/>
            <a:endParaRPr lang="en-US" dirty="0"/>
          </a:p>
          <a:p>
            <a:pPr lvl="0" algn="just"/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3636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391400" y="6477000"/>
            <a:ext cx="1600200" cy="273844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fld id="{52067752-5CA9-4643-B7F0-4B1EBEA70AC2}" type="slidenum">
              <a:rPr lang="en-US" altLang="en-US">
                <a:solidFill>
                  <a:srgbClr val="898989"/>
                </a:solidFill>
                <a:latin typeface="Teletype" panose="020B0604020202020204" charset="0"/>
              </a:rPr>
              <a:pPr algn="ctr" eaLnBrk="1" hangingPunct="1"/>
              <a:t>13</a:t>
            </a:fld>
            <a:endParaRPr lang="en-US" altLang="en-US" dirty="0">
              <a:solidFill>
                <a:srgbClr val="898989"/>
              </a:solidFill>
              <a:latin typeface="Teletype" panose="020B0604020202020204" charset="0"/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2667000" y="3238594"/>
            <a:ext cx="5791200" cy="8762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TERIMA KASIH</a:t>
            </a:r>
            <a:endParaRPr 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94"/>
            <a:ext cx="2472138" cy="87620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5865078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DIREKTORAT SISTEM INFORMASI DAN TEKNOLOGI PERBENDAHARAAN</a:t>
            </a:r>
          </a:p>
          <a:p>
            <a:r>
              <a:rPr lang="en-US" sz="1100" dirty="0" smtClean="0"/>
              <a:t>DIREKTORAT JENDERAL PERBENDAHARAAN</a:t>
            </a:r>
          </a:p>
          <a:p>
            <a:r>
              <a:rPr lang="en-US" sz="1100" b="1" dirty="0" smtClean="0"/>
              <a:t>KEMENTERIAN KEUANGAN RI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10127073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LANGKAH- LANGKAH PENGGUNAAN PERTAMA KALI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90525" y="1066800"/>
            <a:ext cx="8362950" cy="4953000"/>
          </a:xfrm>
          <a:prstGeom prst="rect">
            <a:avLst/>
          </a:prstGeom>
        </p:spPr>
        <p:txBody>
          <a:bodyPr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AutoNum type="arabicPeriod"/>
              <a:defRPr/>
            </a:pPr>
            <a:r>
              <a:rPr lang="en-US" sz="3400" b="1" dirty="0" err="1" smtClean="0">
                <a:solidFill>
                  <a:schemeClr val="tx2"/>
                </a:solidFill>
              </a:rPr>
              <a:t>Pendaftaran</a:t>
            </a:r>
            <a:r>
              <a:rPr lang="en-US" sz="3400" b="1" dirty="0" smtClean="0">
                <a:solidFill>
                  <a:schemeClr val="tx2"/>
                </a:solidFill>
              </a:rPr>
              <a:t> User </a:t>
            </a:r>
            <a:r>
              <a:rPr lang="en-US" sz="3400" b="1" dirty="0" err="1" smtClean="0">
                <a:solidFill>
                  <a:schemeClr val="tx2"/>
                </a:solidFill>
              </a:rPr>
              <a:t>Piutang</a:t>
            </a:r>
            <a:endParaRPr lang="en-US" sz="3400" b="1" dirty="0" smtClean="0">
              <a:solidFill>
                <a:schemeClr val="tx2"/>
              </a:solidFill>
            </a:endParaRPr>
          </a:p>
          <a:p>
            <a:pPr marL="719138" algn="just">
              <a:defRPr/>
            </a:pPr>
            <a:r>
              <a:rPr lang="en-US" sz="3400" dirty="0" err="1" smtClean="0"/>
              <a:t>Mengajukan</a:t>
            </a:r>
            <a:r>
              <a:rPr lang="en-US" sz="3400" dirty="0" smtClean="0"/>
              <a:t> </a:t>
            </a:r>
            <a:r>
              <a:rPr lang="en-US" sz="3400" dirty="0" err="1" smtClean="0"/>
              <a:t>pendaftaran</a:t>
            </a:r>
            <a:r>
              <a:rPr lang="en-US" sz="3400" dirty="0" smtClean="0"/>
              <a:t>/ </a:t>
            </a:r>
            <a:r>
              <a:rPr lang="en-US" sz="3400" dirty="0" err="1" smtClean="0"/>
              <a:t>penambahan</a:t>
            </a:r>
            <a:r>
              <a:rPr lang="en-US" sz="3400" dirty="0" smtClean="0"/>
              <a:t> user </a:t>
            </a:r>
            <a:r>
              <a:rPr lang="en-US" sz="3400" dirty="0" err="1" smtClean="0"/>
              <a:t>pengguna</a:t>
            </a:r>
            <a:r>
              <a:rPr lang="en-US" sz="3400" dirty="0" smtClean="0"/>
              <a:t> </a:t>
            </a:r>
            <a:r>
              <a:rPr lang="en-US" sz="3400" dirty="0" err="1" smtClean="0"/>
              <a:t>modul</a:t>
            </a:r>
            <a:r>
              <a:rPr lang="en-US" sz="3400" dirty="0" smtClean="0"/>
              <a:t> </a:t>
            </a:r>
            <a:r>
              <a:rPr lang="en-US" sz="3400" dirty="0" err="1" smtClean="0"/>
              <a:t>piutang</a:t>
            </a:r>
            <a:endParaRPr lang="en-US" sz="3400" dirty="0"/>
          </a:p>
          <a:p>
            <a:pPr marL="719138" algn="just">
              <a:defRPr/>
            </a:pPr>
            <a:r>
              <a:rPr lang="en-US" sz="3400" dirty="0" err="1" smtClean="0"/>
              <a:t>Memberikan</a:t>
            </a:r>
            <a:r>
              <a:rPr lang="en-US" sz="3400" dirty="0" smtClean="0"/>
              <a:t> </a:t>
            </a:r>
            <a:r>
              <a:rPr lang="en-US" sz="3400" dirty="0" err="1" smtClean="0"/>
              <a:t>tambahan</a:t>
            </a:r>
            <a:r>
              <a:rPr lang="en-US" sz="3400" dirty="0" smtClean="0"/>
              <a:t> </a:t>
            </a:r>
            <a:r>
              <a:rPr lang="en-US" sz="3400" dirty="0" err="1" smtClean="0"/>
              <a:t>keterangan</a:t>
            </a:r>
            <a:r>
              <a:rPr lang="en-US" sz="3400" dirty="0" smtClean="0"/>
              <a:t> </a:t>
            </a:r>
            <a:r>
              <a:rPr lang="en-US" sz="3400" dirty="0" err="1" smtClean="0"/>
              <a:t>Bendahara</a:t>
            </a:r>
            <a:r>
              <a:rPr lang="en-US" sz="3400" dirty="0" smtClean="0"/>
              <a:t> </a:t>
            </a:r>
            <a:r>
              <a:rPr lang="en-US" sz="3400" dirty="0" err="1" smtClean="0"/>
              <a:t>Penerimaan</a:t>
            </a:r>
            <a:r>
              <a:rPr lang="en-US" sz="3400" dirty="0" smtClean="0"/>
              <a:t>/</a:t>
            </a:r>
            <a:r>
              <a:rPr lang="en-US" sz="3400" dirty="0" err="1" smtClean="0"/>
              <a:t>Bendahara</a:t>
            </a:r>
            <a:r>
              <a:rPr lang="en-US" sz="3400" dirty="0" smtClean="0"/>
              <a:t> </a:t>
            </a:r>
            <a:r>
              <a:rPr lang="en-US" sz="3400" dirty="0" err="1" smtClean="0"/>
              <a:t>Pengeluaran</a:t>
            </a:r>
            <a:r>
              <a:rPr lang="en-US" sz="3400" dirty="0" smtClean="0"/>
              <a:t> (</a:t>
            </a:r>
            <a:r>
              <a:rPr lang="en-US" sz="3400" dirty="0" err="1" smtClean="0"/>
              <a:t>pilih</a:t>
            </a:r>
            <a:r>
              <a:rPr lang="en-US" sz="3400" dirty="0" smtClean="0"/>
              <a:t> </a:t>
            </a:r>
            <a:r>
              <a:rPr lang="en-US" sz="3400" dirty="0" err="1" smtClean="0"/>
              <a:t>salah</a:t>
            </a:r>
            <a:r>
              <a:rPr lang="en-US" sz="3400" dirty="0" smtClean="0"/>
              <a:t> </a:t>
            </a:r>
            <a:r>
              <a:rPr lang="en-US" sz="3400" dirty="0" err="1" smtClean="0"/>
              <a:t>satu</a:t>
            </a:r>
            <a:r>
              <a:rPr lang="en-US" sz="3400" dirty="0" smtClean="0"/>
              <a:t>) </a:t>
            </a:r>
            <a:r>
              <a:rPr lang="en-US" sz="3400" dirty="0" err="1" smtClean="0"/>
              <a:t>untuk</a:t>
            </a:r>
            <a:r>
              <a:rPr lang="en-US" sz="3400" dirty="0" smtClean="0"/>
              <a:t> </a:t>
            </a:r>
            <a:r>
              <a:rPr lang="en-US" sz="3400" dirty="0" err="1" smtClean="0"/>
              <a:t>memberikan</a:t>
            </a:r>
            <a:r>
              <a:rPr lang="en-US" sz="3400" dirty="0" smtClean="0"/>
              <a:t> </a:t>
            </a:r>
            <a:r>
              <a:rPr lang="en-US" sz="3400" dirty="0" err="1" smtClean="0"/>
              <a:t>informasi</a:t>
            </a:r>
            <a:r>
              <a:rPr lang="en-US" sz="3400" dirty="0" smtClean="0"/>
              <a:t> </a:t>
            </a:r>
            <a:r>
              <a:rPr lang="en-US" sz="3400" dirty="0" err="1" smtClean="0"/>
              <a:t>terkait</a:t>
            </a:r>
            <a:r>
              <a:rPr lang="en-US" sz="3400" dirty="0" smtClean="0"/>
              <a:t> </a:t>
            </a:r>
            <a:r>
              <a:rPr lang="en-US" sz="3400" dirty="0" err="1" smtClean="0"/>
              <a:t>apabila</a:t>
            </a:r>
            <a:r>
              <a:rPr lang="en-US" sz="3400" dirty="0" smtClean="0"/>
              <a:t> </a:t>
            </a:r>
            <a:r>
              <a:rPr lang="en-US" sz="3400" dirty="0" err="1" smtClean="0"/>
              <a:t>terdapat</a:t>
            </a:r>
            <a:r>
              <a:rPr lang="en-US" sz="3400" dirty="0" smtClean="0"/>
              <a:t> </a:t>
            </a:r>
            <a:r>
              <a:rPr lang="en-US" sz="3400" dirty="0" err="1" smtClean="0"/>
              <a:t>pembayaran</a:t>
            </a:r>
            <a:r>
              <a:rPr lang="en-US" sz="3400" dirty="0" smtClean="0"/>
              <a:t> yang </a:t>
            </a:r>
            <a:r>
              <a:rPr lang="en-US" sz="3400" dirty="0" err="1" smtClean="0"/>
              <a:t>disetor</a:t>
            </a:r>
            <a:r>
              <a:rPr lang="en-US" sz="3400" dirty="0" smtClean="0"/>
              <a:t> </a:t>
            </a:r>
            <a:r>
              <a:rPr lang="en-US" sz="3400" dirty="0" err="1" smtClean="0"/>
              <a:t>langsung</a:t>
            </a:r>
            <a:r>
              <a:rPr lang="en-US" sz="3400" dirty="0" smtClean="0"/>
              <a:t> </a:t>
            </a:r>
            <a:r>
              <a:rPr lang="en-US" sz="3400" dirty="0" err="1" smtClean="0"/>
              <a:t>ke</a:t>
            </a:r>
            <a:r>
              <a:rPr lang="en-US" sz="3400" dirty="0" smtClean="0"/>
              <a:t> </a:t>
            </a:r>
            <a:r>
              <a:rPr lang="en-US" sz="3400" dirty="0" err="1" smtClean="0"/>
              <a:t>bendahara</a:t>
            </a:r>
            <a:endParaRPr lang="en-US" sz="3400" dirty="0"/>
          </a:p>
          <a:p>
            <a:pPr marL="0" indent="0" algn="just">
              <a:buNone/>
              <a:defRPr/>
            </a:pPr>
            <a:endParaRPr lang="en-US" sz="3400" b="1" dirty="0" smtClean="0">
              <a:solidFill>
                <a:schemeClr val="tx2"/>
              </a:solidFill>
            </a:endParaRPr>
          </a:p>
          <a:p>
            <a:pPr marL="457200" indent="-457200" algn="just">
              <a:buFont typeface="+mj-lt"/>
              <a:buAutoNum type="arabicPeriod" startAt="2"/>
              <a:defRPr/>
            </a:pPr>
            <a:r>
              <a:rPr lang="en-US" sz="3400" b="1" dirty="0" err="1">
                <a:solidFill>
                  <a:schemeClr val="tx2"/>
                </a:solidFill>
              </a:rPr>
              <a:t>Pencatatan</a:t>
            </a:r>
            <a:r>
              <a:rPr lang="en-US" sz="3400" b="1" dirty="0">
                <a:solidFill>
                  <a:schemeClr val="tx2"/>
                </a:solidFill>
              </a:rPr>
              <a:t> </a:t>
            </a:r>
            <a:r>
              <a:rPr lang="en-US" sz="3400" b="1" dirty="0" err="1">
                <a:solidFill>
                  <a:schemeClr val="tx2"/>
                </a:solidFill>
              </a:rPr>
              <a:t>Saldo</a:t>
            </a:r>
            <a:r>
              <a:rPr lang="en-US" sz="3400" b="1" dirty="0">
                <a:solidFill>
                  <a:schemeClr val="tx2"/>
                </a:solidFill>
              </a:rPr>
              <a:t> </a:t>
            </a:r>
            <a:r>
              <a:rPr lang="en-US" sz="3400" b="1" dirty="0" err="1">
                <a:solidFill>
                  <a:schemeClr val="tx2"/>
                </a:solidFill>
              </a:rPr>
              <a:t>Awal</a:t>
            </a:r>
            <a:endParaRPr lang="en-US" sz="3400" b="1" dirty="0">
              <a:solidFill>
                <a:schemeClr val="tx2"/>
              </a:solidFill>
            </a:endParaRPr>
          </a:p>
          <a:p>
            <a:pPr marL="719138" algn="just">
              <a:defRPr/>
            </a:pPr>
            <a:r>
              <a:rPr lang="en-US" sz="3400" dirty="0" err="1" smtClean="0"/>
              <a:t>Mengeliminasi</a:t>
            </a:r>
            <a:r>
              <a:rPr lang="en-US" sz="3400" dirty="0" smtClean="0"/>
              <a:t> </a:t>
            </a:r>
            <a:r>
              <a:rPr lang="en-US" sz="3400" dirty="0" err="1" smtClean="0"/>
              <a:t>Saldo</a:t>
            </a:r>
            <a:r>
              <a:rPr lang="en-US" sz="3400" dirty="0" smtClean="0"/>
              <a:t> </a:t>
            </a:r>
            <a:r>
              <a:rPr lang="en-US" sz="3400" dirty="0" err="1" smtClean="0"/>
              <a:t>Piutang</a:t>
            </a:r>
            <a:r>
              <a:rPr lang="en-US" sz="3400" dirty="0" smtClean="0"/>
              <a:t> per 31 </a:t>
            </a:r>
            <a:r>
              <a:rPr lang="en-US" sz="3400" dirty="0" err="1" smtClean="0"/>
              <a:t>Desember</a:t>
            </a:r>
            <a:r>
              <a:rPr lang="en-US" sz="3400" dirty="0" smtClean="0"/>
              <a:t> 2018 </a:t>
            </a:r>
            <a:r>
              <a:rPr lang="en-US" sz="3400" dirty="0" err="1" smtClean="0"/>
              <a:t>dengan</a:t>
            </a:r>
            <a:r>
              <a:rPr lang="en-US" sz="3400" dirty="0" smtClean="0"/>
              <a:t> </a:t>
            </a:r>
            <a:r>
              <a:rPr lang="en-US" sz="3400" dirty="0" err="1" smtClean="0"/>
              <a:t>jurnal</a:t>
            </a:r>
            <a:r>
              <a:rPr lang="en-US" sz="3400" dirty="0" smtClean="0"/>
              <a:t> manual </a:t>
            </a:r>
            <a:r>
              <a:rPr lang="en-US" sz="3400" dirty="0" err="1" smtClean="0"/>
              <a:t>pada</a:t>
            </a:r>
            <a:r>
              <a:rPr lang="en-US" sz="3400" dirty="0" smtClean="0"/>
              <a:t> </a:t>
            </a:r>
            <a:r>
              <a:rPr lang="en-US" sz="3400" dirty="0" err="1" smtClean="0"/>
              <a:t>modul</a:t>
            </a:r>
            <a:r>
              <a:rPr lang="en-US" sz="3400" dirty="0" smtClean="0"/>
              <a:t> GLP</a:t>
            </a:r>
          </a:p>
          <a:p>
            <a:pPr marL="719138" algn="just">
              <a:defRPr/>
            </a:pPr>
            <a:r>
              <a:rPr lang="en-US" sz="3400" dirty="0" err="1" smtClean="0"/>
              <a:t>Merekam</a:t>
            </a:r>
            <a:r>
              <a:rPr lang="en-US" sz="3400" dirty="0" smtClean="0"/>
              <a:t> </a:t>
            </a:r>
            <a:r>
              <a:rPr lang="en-US" sz="3400" dirty="0" err="1" smtClean="0"/>
              <a:t>referensi</a:t>
            </a:r>
            <a:r>
              <a:rPr lang="en-US" sz="3400" dirty="0" smtClean="0"/>
              <a:t> </a:t>
            </a:r>
            <a:r>
              <a:rPr lang="en-US" sz="3400" dirty="0" err="1" smtClean="0"/>
              <a:t>debitur</a:t>
            </a:r>
            <a:r>
              <a:rPr lang="en-US" sz="3400" dirty="0" smtClean="0"/>
              <a:t> </a:t>
            </a:r>
            <a:r>
              <a:rPr lang="en-US" sz="3400" dirty="0" err="1" smtClean="0"/>
              <a:t>terhadap</a:t>
            </a:r>
            <a:r>
              <a:rPr lang="en-US" sz="3400" dirty="0" smtClean="0"/>
              <a:t> </a:t>
            </a:r>
            <a:r>
              <a:rPr lang="en-US" sz="3400" dirty="0" err="1" smtClean="0"/>
              <a:t>debitur</a:t>
            </a:r>
            <a:r>
              <a:rPr lang="en-US" sz="3400" dirty="0" smtClean="0"/>
              <a:t> yang </a:t>
            </a:r>
            <a:r>
              <a:rPr lang="en-US" sz="3400" dirty="0" err="1" smtClean="0"/>
              <a:t>masih</a:t>
            </a:r>
            <a:r>
              <a:rPr lang="en-US" sz="3400" dirty="0" smtClean="0"/>
              <a:t> </a:t>
            </a:r>
            <a:r>
              <a:rPr lang="en-US" sz="3400" dirty="0" err="1" smtClean="0"/>
              <a:t>memiliki</a:t>
            </a:r>
            <a:r>
              <a:rPr lang="en-US" sz="3400" dirty="0" smtClean="0"/>
              <a:t> </a:t>
            </a:r>
            <a:r>
              <a:rPr lang="en-US" sz="3400" dirty="0" err="1" smtClean="0"/>
              <a:t>saldo</a:t>
            </a:r>
            <a:r>
              <a:rPr lang="en-US" sz="3400" dirty="0" smtClean="0"/>
              <a:t> </a:t>
            </a:r>
            <a:r>
              <a:rPr lang="en-US" sz="3400" dirty="0" err="1" smtClean="0"/>
              <a:t>piutang</a:t>
            </a:r>
            <a:r>
              <a:rPr lang="en-US" sz="3400" dirty="0" smtClean="0"/>
              <a:t> </a:t>
            </a:r>
            <a:r>
              <a:rPr lang="en-US" sz="3400" dirty="0"/>
              <a:t>per 31 </a:t>
            </a:r>
            <a:r>
              <a:rPr lang="en-US" sz="3400" dirty="0" err="1"/>
              <a:t>Desember</a:t>
            </a:r>
            <a:r>
              <a:rPr lang="en-US" sz="3400" dirty="0"/>
              <a:t> 2018</a:t>
            </a:r>
          </a:p>
          <a:p>
            <a:pPr marL="719138" algn="just">
              <a:defRPr/>
            </a:pPr>
            <a:r>
              <a:rPr lang="en-US" sz="3400" dirty="0" err="1" smtClean="0"/>
              <a:t>Mencatat</a:t>
            </a:r>
            <a:r>
              <a:rPr lang="en-US" sz="3400" dirty="0" smtClean="0"/>
              <a:t> </a:t>
            </a:r>
            <a:r>
              <a:rPr lang="en-US" sz="3400" dirty="0" err="1" smtClean="0"/>
              <a:t>Saldo</a:t>
            </a:r>
            <a:r>
              <a:rPr lang="en-US" sz="3400" dirty="0" smtClean="0"/>
              <a:t> </a:t>
            </a:r>
            <a:r>
              <a:rPr lang="en-US" sz="3400" dirty="0" err="1" smtClean="0"/>
              <a:t>Awal</a:t>
            </a:r>
            <a:r>
              <a:rPr lang="en-US" sz="3400" dirty="0" smtClean="0"/>
              <a:t> </a:t>
            </a:r>
            <a:r>
              <a:rPr lang="en-US" sz="3400" dirty="0" err="1" smtClean="0"/>
              <a:t>Piutang</a:t>
            </a:r>
            <a:r>
              <a:rPr lang="en-US" sz="3400" dirty="0" smtClean="0"/>
              <a:t> </a:t>
            </a:r>
            <a:r>
              <a:rPr lang="en-US" sz="3400" dirty="0" err="1" smtClean="0"/>
              <a:t>sesuai</a:t>
            </a:r>
            <a:r>
              <a:rPr lang="en-US" sz="3400" dirty="0" smtClean="0"/>
              <a:t> </a:t>
            </a:r>
            <a:r>
              <a:rPr lang="en-US" sz="3400" dirty="0" err="1" smtClean="0"/>
              <a:t>dengan</a:t>
            </a:r>
            <a:r>
              <a:rPr lang="en-US" sz="3400" dirty="0" smtClean="0"/>
              <a:t> </a:t>
            </a:r>
            <a:r>
              <a:rPr lang="en-US" sz="3400" dirty="0" err="1" smtClean="0"/>
              <a:t>saldo</a:t>
            </a:r>
            <a:r>
              <a:rPr lang="en-US" sz="3400" dirty="0" smtClean="0"/>
              <a:t> </a:t>
            </a:r>
            <a:r>
              <a:rPr lang="en-US" sz="3400" dirty="0"/>
              <a:t>per 31 </a:t>
            </a:r>
            <a:r>
              <a:rPr lang="en-US" sz="3400" dirty="0" err="1"/>
              <a:t>Desember</a:t>
            </a:r>
            <a:r>
              <a:rPr lang="en-US" sz="3400" dirty="0"/>
              <a:t> </a:t>
            </a:r>
            <a:r>
              <a:rPr lang="en-US" sz="3400" dirty="0" smtClean="0"/>
              <a:t>2018 </a:t>
            </a:r>
            <a:r>
              <a:rPr lang="en-US" sz="3400" dirty="0" err="1" smtClean="0"/>
              <a:t>pada</a:t>
            </a:r>
            <a:r>
              <a:rPr lang="en-US" sz="3400" dirty="0" smtClean="0"/>
              <a:t> </a:t>
            </a:r>
            <a:r>
              <a:rPr lang="en-US" sz="3400" dirty="0" err="1" smtClean="0"/>
              <a:t>modul</a:t>
            </a:r>
            <a:r>
              <a:rPr lang="en-US" sz="3400" dirty="0" smtClean="0"/>
              <a:t> </a:t>
            </a:r>
            <a:r>
              <a:rPr lang="en-US" sz="3400" dirty="0" err="1" smtClean="0"/>
              <a:t>Piutang</a:t>
            </a:r>
            <a:endParaRPr lang="en-US" sz="3400" dirty="0" smtClean="0"/>
          </a:p>
          <a:p>
            <a:pPr algn="just">
              <a:buAutoNum type="arabicPeriod"/>
              <a:defRPr/>
            </a:pPr>
            <a:endParaRPr lang="en-US" sz="3400" dirty="0" smtClean="0"/>
          </a:p>
          <a:p>
            <a:pPr marL="457200" indent="-457200" algn="just">
              <a:buFont typeface="+mj-lt"/>
              <a:buAutoNum type="arabicPeriod" startAt="3"/>
              <a:defRPr/>
            </a:pPr>
            <a:r>
              <a:rPr lang="en-US" sz="3400" b="1" dirty="0" err="1" smtClean="0">
                <a:solidFill>
                  <a:schemeClr val="tx2"/>
                </a:solidFill>
              </a:rPr>
              <a:t>Transaksi</a:t>
            </a:r>
            <a:r>
              <a:rPr lang="en-US" sz="3400" b="1" dirty="0" smtClean="0">
                <a:solidFill>
                  <a:schemeClr val="tx2"/>
                </a:solidFill>
              </a:rPr>
              <a:t> </a:t>
            </a:r>
            <a:r>
              <a:rPr lang="en-US" sz="3400" b="1" dirty="0" err="1" smtClean="0">
                <a:solidFill>
                  <a:schemeClr val="tx2"/>
                </a:solidFill>
              </a:rPr>
              <a:t>Lanjutan</a:t>
            </a:r>
            <a:r>
              <a:rPr lang="en-US" sz="3400" b="1" dirty="0" smtClean="0">
                <a:solidFill>
                  <a:schemeClr val="tx2"/>
                </a:solidFill>
              </a:rPr>
              <a:t> </a:t>
            </a:r>
            <a:r>
              <a:rPr lang="en-US" sz="3400" b="1" dirty="0" err="1" smtClean="0">
                <a:solidFill>
                  <a:schemeClr val="tx2"/>
                </a:solidFill>
              </a:rPr>
              <a:t>tahun</a:t>
            </a:r>
            <a:r>
              <a:rPr lang="en-US" sz="3400" b="1" dirty="0" smtClean="0">
                <a:solidFill>
                  <a:schemeClr val="tx2"/>
                </a:solidFill>
              </a:rPr>
              <a:t> 2019</a:t>
            </a:r>
          </a:p>
          <a:p>
            <a:pPr marL="719138" algn="just">
              <a:defRPr/>
            </a:pPr>
            <a:r>
              <a:rPr lang="en-US" sz="3400" dirty="0" err="1"/>
              <a:t>Merekam</a:t>
            </a:r>
            <a:r>
              <a:rPr lang="en-US" sz="3400" dirty="0"/>
              <a:t> </a:t>
            </a:r>
            <a:r>
              <a:rPr lang="en-US" sz="3400" dirty="0" err="1"/>
              <a:t>referensi</a:t>
            </a:r>
            <a:r>
              <a:rPr lang="en-US" sz="3400" dirty="0"/>
              <a:t> </a:t>
            </a:r>
            <a:r>
              <a:rPr lang="en-US" sz="3400" dirty="0" err="1"/>
              <a:t>debitur</a:t>
            </a:r>
            <a:r>
              <a:rPr lang="en-US" sz="3400" dirty="0"/>
              <a:t> </a:t>
            </a:r>
            <a:r>
              <a:rPr lang="en-US" sz="3400" dirty="0" err="1" smtClean="0"/>
              <a:t>apabila</a:t>
            </a:r>
            <a:r>
              <a:rPr lang="en-US" sz="3400" dirty="0" smtClean="0"/>
              <a:t> </a:t>
            </a:r>
            <a:r>
              <a:rPr lang="en-US" sz="3400" dirty="0" err="1" smtClean="0"/>
              <a:t>terdapat</a:t>
            </a:r>
            <a:r>
              <a:rPr lang="en-US" sz="3400" dirty="0" smtClean="0"/>
              <a:t> </a:t>
            </a:r>
            <a:r>
              <a:rPr lang="en-US" sz="3400" dirty="0" err="1" smtClean="0"/>
              <a:t>debitur</a:t>
            </a:r>
            <a:r>
              <a:rPr lang="en-US" sz="3400" dirty="0" smtClean="0"/>
              <a:t> </a:t>
            </a:r>
            <a:r>
              <a:rPr lang="en-US" sz="3400" dirty="0" err="1" smtClean="0"/>
              <a:t>baru</a:t>
            </a:r>
            <a:r>
              <a:rPr lang="en-US" sz="3400" dirty="0" smtClean="0"/>
              <a:t> </a:t>
            </a:r>
            <a:r>
              <a:rPr lang="en-US" sz="3400" dirty="0" err="1" smtClean="0"/>
              <a:t>pada</a:t>
            </a:r>
            <a:r>
              <a:rPr lang="en-US" sz="3400" dirty="0" smtClean="0"/>
              <a:t> </a:t>
            </a:r>
            <a:r>
              <a:rPr lang="en-US" sz="3400" dirty="0" err="1" smtClean="0"/>
              <a:t>tahun</a:t>
            </a:r>
            <a:r>
              <a:rPr lang="en-US" sz="3400" dirty="0" smtClean="0"/>
              <a:t> 2019</a:t>
            </a:r>
          </a:p>
          <a:p>
            <a:pPr marL="719138" algn="just">
              <a:defRPr/>
            </a:pPr>
            <a:r>
              <a:rPr lang="en-US" sz="3400" dirty="0" err="1" smtClean="0"/>
              <a:t>Mencatat</a:t>
            </a:r>
            <a:r>
              <a:rPr lang="en-US" sz="3400" dirty="0" smtClean="0"/>
              <a:t> </a:t>
            </a:r>
            <a:r>
              <a:rPr lang="en-US" sz="3400" dirty="0" err="1" smtClean="0"/>
              <a:t>Piutang</a:t>
            </a:r>
            <a:r>
              <a:rPr lang="en-US" sz="3400" dirty="0" smtClean="0"/>
              <a:t> </a:t>
            </a:r>
            <a:r>
              <a:rPr lang="en-US" sz="3400" dirty="0" err="1" smtClean="0"/>
              <a:t>baru</a:t>
            </a:r>
            <a:r>
              <a:rPr lang="en-US" sz="3400" dirty="0" smtClean="0"/>
              <a:t> </a:t>
            </a:r>
            <a:r>
              <a:rPr lang="en-US" sz="3400" dirty="0" err="1"/>
              <a:t>apabila</a:t>
            </a:r>
            <a:r>
              <a:rPr lang="en-US" sz="3400" dirty="0"/>
              <a:t> </a:t>
            </a:r>
            <a:r>
              <a:rPr lang="en-US" sz="3400" dirty="0" err="1"/>
              <a:t>terdapat</a:t>
            </a:r>
            <a:r>
              <a:rPr lang="en-US" sz="3400" dirty="0"/>
              <a:t> </a:t>
            </a:r>
            <a:r>
              <a:rPr lang="en-US" sz="3400" dirty="0" smtClean="0"/>
              <a:t>SK </a:t>
            </a:r>
            <a:r>
              <a:rPr lang="en-US" sz="3400" dirty="0" err="1" smtClean="0"/>
              <a:t>Penetapan</a:t>
            </a:r>
            <a:r>
              <a:rPr lang="en-US" sz="3400" dirty="0" smtClean="0"/>
              <a:t> </a:t>
            </a:r>
            <a:r>
              <a:rPr lang="en-US" sz="3400" dirty="0" err="1" smtClean="0"/>
              <a:t>Piutang</a:t>
            </a:r>
            <a:r>
              <a:rPr lang="en-US" sz="3400" dirty="0" smtClean="0"/>
              <a:t> </a:t>
            </a:r>
            <a:r>
              <a:rPr lang="en-US" sz="3400" dirty="0" err="1" smtClean="0"/>
              <a:t>baru</a:t>
            </a:r>
            <a:r>
              <a:rPr lang="en-US" sz="3400" dirty="0" smtClean="0"/>
              <a:t> </a:t>
            </a:r>
            <a:r>
              <a:rPr lang="en-US" sz="3400" dirty="0" err="1"/>
              <a:t>pada</a:t>
            </a:r>
            <a:r>
              <a:rPr lang="en-US" sz="3400" dirty="0"/>
              <a:t> </a:t>
            </a:r>
            <a:r>
              <a:rPr lang="en-US" sz="3400" dirty="0" err="1"/>
              <a:t>tahun</a:t>
            </a:r>
            <a:r>
              <a:rPr lang="en-US" sz="3400" dirty="0"/>
              <a:t> </a:t>
            </a:r>
            <a:r>
              <a:rPr lang="en-US" sz="3400" dirty="0" smtClean="0"/>
              <a:t>2019</a:t>
            </a:r>
          </a:p>
          <a:p>
            <a:pPr marL="719138" algn="just">
              <a:defRPr/>
            </a:pPr>
            <a:r>
              <a:rPr lang="en-US" sz="3400" dirty="0" err="1" smtClean="0"/>
              <a:t>Melakukan</a:t>
            </a:r>
            <a:r>
              <a:rPr lang="en-US" sz="3400" dirty="0" smtClean="0"/>
              <a:t> </a:t>
            </a:r>
            <a:r>
              <a:rPr lang="en-US" sz="3400" dirty="0" err="1" smtClean="0"/>
              <a:t>perekaman</a:t>
            </a:r>
            <a:r>
              <a:rPr lang="en-US" sz="3400" dirty="0" smtClean="0"/>
              <a:t> </a:t>
            </a:r>
            <a:r>
              <a:rPr lang="en-US" sz="3400" dirty="0" err="1" smtClean="0"/>
              <a:t>pembayaran</a:t>
            </a:r>
            <a:r>
              <a:rPr lang="en-US" sz="3400" dirty="0" smtClean="0"/>
              <a:t>/settlement </a:t>
            </a:r>
            <a:r>
              <a:rPr lang="en-US" sz="3400" dirty="0" err="1" smtClean="0"/>
              <a:t>atas</a:t>
            </a:r>
            <a:r>
              <a:rPr lang="en-US" sz="3400" dirty="0" smtClean="0"/>
              <a:t> </a:t>
            </a:r>
            <a:r>
              <a:rPr lang="en-US" sz="3400" dirty="0" err="1" smtClean="0"/>
              <a:t>pembayaran</a:t>
            </a:r>
            <a:r>
              <a:rPr lang="en-US" sz="3400" dirty="0" smtClean="0"/>
              <a:t> </a:t>
            </a:r>
            <a:r>
              <a:rPr lang="en-US" sz="3400" dirty="0" err="1" smtClean="0"/>
              <a:t>piutang</a:t>
            </a:r>
            <a:r>
              <a:rPr lang="en-US" sz="3400" dirty="0" smtClean="0"/>
              <a:t> </a:t>
            </a:r>
            <a:r>
              <a:rPr lang="en-US" sz="3400" dirty="0" err="1" smtClean="0"/>
              <a:t>pada</a:t>
            </a:r>
            <a:r>
              <a:rPr lang="en-US" sz="3400" dirty="0" smtClean="0"/>
              <a:t> </a:t>
            </a:r>
            <a:r>
              <a:rPr lang="en-US" sz="3400" dirty="0" err="1" smtClean="0"/>
              <a:t>tahun</a:t>
            </a:r>
            <a:r>
              <a:rPr lang="en-US" sz="3400" dirty="0" smtClean="0"/>
              <a:t> 2019</a:t>
            </a:r>
            <a:endParaRPr lang="en-US" sz="3400" dirty="0"/>
          </a:p>
          <a:p>
            <a:pPr marL="0" indent="0" algn="just">
              <a:buNone/>
              <a:tabLst>
                <a:tab pos="358775" algn="l"/>
              </a:tabLst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92419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LANGKAH- LANGKAH PENGGUNAAN PERTAMA KALI (SALDO AWAL)</a:t>
            </a:r>
            <a:endParaRPr lang="en-US" sz="3200" b="1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412" y="1524000"/>
            <a:ext cx="8129788" cy="535531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lvl="0" indent="-342900" algn="just">
              <a:buAutoNum type="arabicPeriod"/>
            </a:pPr>
            <a:r>
              <a:rPr lang="en-US" dirty="0" err="1" smtClean="0"/>
              <a:t>Menyiapkan</a:t>
            </a:r>
            <a:r>
              <a:rPr lang="en-US" dirty="0" smtClean="0"/>
              <a:t> data </a:t>
            </a:r>
            <a:r>
              <a:rPr lang="en-US" dirty="0" err="1" smtClean="0"/>
              <a:t>piutang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saldo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Neraca</a:t>
            </a:r>
            <a:r>
              <a:rPr lang="en-US" dirty="0" smtClean="0"/>
              <a:t> per 31 </a:t>
            </a:r>
            <a:r>
              <a:rPr lang="en-US" dirty="0" err="1" smtClean="0"/>
              <a:t>Desember</a:t>
            </a:r>
            <a:r>
              <a:rPr lang="en-US" dirty="0" smtClean="0"/>
              <a:t> 2018 per </a:t>
            </a:r>
            <a:r>
              <a:rPr lang="en-US" dirty="0" err="1" smtClean="0"/>
              <a:t>Debitur</a:t>
            </a:r>
            <a:endParaRPr lang="en-US" dirty="0" smtClean="0"/>
          </a:p>
          <a:p>
            <a:pPr marL="342900" lvl="0" indent="-342900" algn="just">
              <a:buAutoNum type="arabicPeriod"/>
            </a:pPr>
            <a:endParaRPr lang="en-US" dirty="0" smtClean="0"/>
          </a:p>
          <a:p>
            <a:pPr marL="342900" lvl="0" indent="-342900" algn="just">
              <a:buAutoNum type="arabicPeriod"/>
            </a:pP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balik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saldo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tanggal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1 Jan 2019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jurnal</a:t>
            </a:r>
            <a:r>
              <a:rPr lang="en-US" dirty="0" smtClean="0"/>
              <a:t>:</a:t>
            </a:r>
          </a:p>
          <a:p>
            <a:pPr marL="361950" lvl="0" algn="just"/>
            <a:r>
              <a:rPr lang="en-US" dirty="0" smtClean="0"/>
              <a:t>(D) </a:t>
            </a:r>
            <a:r>
              <a:rPr lang="en-US" dirty="0" err="1" smtClean="0"/>
              <a:t>Ekuitas</a:t>
            </a:r>
            <a:r>
              <a:rPr lang="en-US" dirty="0" smtClean="0"/>
              <a:t> (391111)</a:t>
            </a:r>
          </a:p>
          <a:p>
            <a:pPr marL="361950" lvl="0" algn="just"/>
            <a:r>
              <a:rPr lang="en-US" dirty="0" smtClean="0"/>
              <a:t>(K) </a:t>
            </a:r>
            <a:r>
              <a:rPr lang="en-US" dirty="0" err="1" smtClean="0"/>
              <a:t>Piutang</a:t>
            </a:r>
            <a:r>
              <a:rPr lang="en-US" dirty="0" smtClean="0"/>
              <a:t> PNBP/TPA/TGR</a:t>
            </a:r>
          </a:p>
          <a:p>
            <a:pPr marL="361950" lvl="0" algn="just"/>
            <a:r>
              <a:rPr lang="en-US" dirty="0" smtClean="0"/>
              <a:t>(D) </a:t>
            </a:r>
            <a:r>
              <a:rPr lang="en-US" dirty="0" err="1" smtClean="0"/>
              <a:t>Penyisihan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r>
              <a:rPr lang="en-US" dirty="0" smtClean="0"/>
              <a:t> PNBP/TPA/TGR</a:t>
            </a:r>
          </a:p>
          <a:p>
            <a:pPr marL="361950" lvl="0" algn="just"/>
            <a:r>
              <a:rPr lang="en-US" dirty="0" smtClean="0"/>
              <a:t>(K) </a:t>
            </a:r>
            <a:r>
              <a:rPr lang="en-US" dirty="0" err="1" smtClean="0"/>
              <a:t>Ekuitas</a:t>
            </a:r>
            <a:r>
              <a:rPr lang="en-US" dirty="0"/>
              <a:t> (391111)</a:t>
            </a:r>
            <a:endParaRPr lang="en-US" dirty="0" smtClean="0"/>
          </a:p>
          <a:p>
            <a:pPr marL="361950" lvl="0" algn="just"/>
            <a:r>
              <a:rPr lang="en-US" dirty="0" smtClean="0"/>
              <a:t>*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memastikan</a:t>
            </a:r>
            <a:r>
              <a:rPr lang="en-US" dirty="0" smtClean="0"/>
              <a:t> </a:t>
            </a:r>
            <a:r>
              <a:rPr lang="en-US" dirty="0" err="1" smtClean="0"/>
              <a:t>akun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jurnalnya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, </a:t>
            </a:r>
            <a:r>
              <a:rPr lang="en-US" dirty="0" err="1" smtClean="0"/>
              <a:t>silakan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Neraca</a:t>
            </a:r>
            <a:r>
              <a:rPr lang="en-US" dirty="0" smtClean="0"/>
              <a:t> </a:t>
            </a:r>
            <a:r>
              <a:rPr lang="en-US" dirty="0" err="1" smtClean="0"/>
              <a:t>Percobaan</a:t>
            </a:r>
            <a:r>
              <a:rPr lang="en-US" dirty="0" smtClean="0"/>
              <a:t> per 31 Des 2018</a:t>
            </a:r>
          </a:p>
          <a:p>
            <a:pPr marL="361950" lvl="0" algn="just"/>
            <a:endParaRPr lang="en-US" dirty="0" smtClean="0"/>
          </a:p>
          <a:p>
            <a:pPr marL="342900" lvl="0" indent="-342900" algn="just">
              <a:buFont typeface="+mj-lt"/>
              <a:buAutoNum type="arabicPeriod" startAt="3"/>
              <a:tabLst>
                <a:tab pos="361950" algn="l"/>
              </a:tabLst>
            </a:pPr>
            <a:r>
              <a:rPr lang="en-US" dirty="0" err="1" smtClean="0"/>
              <a:t>Validasi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Posting </a:t>
            </a:r>
            <a:r>
              <a:rPr lang="en-US" dirty="0" err="1" smtClean="0"/>
              <a:t>lalu</a:t>
            </a:r>
            <a:r>
              <a:rPr lang="en-US" dirty="0" smtClean="0"/>
              <a:t> </a:t>
            </a:r>
            <a:r>
              <a:rPr lang="en-US" dirty="0" err="1" smtClean="0"/>
              <a:t>Cetak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 per 1 </a:t>
            </a:r>
            <a:r>
              <a:rPr lang="en-US" dirty="0" err="1" smtClean="0"/>
              <a:t>Januari</a:t>
            </a:r>
            <a:r>
              <a:rPr lang="en-US" dirty="0" smtClean="0"/>
              <a:t> 2019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akun-akun</a:t>
            </a:r>
            <a:r>
              <a:rPr lang="en-US" dirty="0" smtClean="0"/>
              <a:t> </a:t>
            </a:r>
            <a:r>
              <a:rPr lang="en-US" dirty="0" err="1"/>
              <a:t>piutang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penyisihannya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pastikan</a:t>
            </a:r>
            <a:r>
              <a:rPr lang="en-US" dirty="0" smtClean="0"/>
              <a:t> </a:t>
            </a:r>
            <a:r>
              <a:rPr lang="en-US" dirty="0" err="1" smtClean="0"/>
              <a:t>saldonya</a:t>
            </a:r>
            <a:r>
              <a:rPr lang="en-US" dirty="0" smtClean="0"/>
              <a:t> NIHIL</a:t>
            </a:r>
          </a:p>
          <a:p>
            <a:pPr lvl="0">
              <a:tabLst>
                <a:tab pos="361950" algn="l"/>
              </a:tabLst>
            </a:pPr>
            <a:endParaRPr lang="en-US" dirty="0" smtClean="0"/>
          </a:p>
          <a:p>
            <a:pPr marL="342900" lvl="0" indent="-342900">
              <a:buAutoNum type="arabicPeriod"/>
            </a:pPr>
            <a:endParaRPr lang="en-US" dirty="0"/>
          </a:p>
          <a:p>
            <a:pPr lvl="0" algn="just"/>
            <a:endParaRPr lang="en-US" dirty="0" smtClean="0"/>
          </a:p>
          <a:p>
            <a:pPr lvl="0" algn="just"/>
            <a:endParaRPr lang="en-US" dirty="0"/>
          </a:p>
          <a:p>
            <a:pPr lvl="0" algn="just"/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5343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LANGKAH- LANGKAH PENGGUNAAN PERTAMA KALI (SALDO AWAL)</a:t>
            </a:r>
            <a:endParaRPr lang="en-US" sz="3200" b="1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412" y="1524000"/>
            <a:ext cx="812978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+mj-lt"/>
              <a:buAutoNum type="arabicPeriod" startAt="4"/>
            </a:pPr>
            <a:r>
              <a:rPr lang="en-US" dirty="0" err="1" smtClean="0"/>
              <a:t>Merekam</a:t>
            </a:r>
            <a:r>
              <a:rPr lang="en-US" dirty="0" smtClean="0"/>
              <a:t> </a:t>
            </a:r>
            <a:r>
              <a:rPr lang="en-US" dirty="0" err="1" smtClean="0"/>
              <a:t>semua</a:t>
            </a:r>
            <a:r>
              <a:rPr lang="en-US" dirty="0" smtClean="0"/>
              <a:t> data </a:t>
            </a:r>
            <a:r>
              <a:rPr lang="en-US" dirty="0" err="1" smtClean="0"/>
              <a:t>referensi</a:t>
            </a:r>
            <a:r>
              <a:rPr lang="en-US" dirty="0" smtClean="0"/>
              <a:t> </a:t>
            </a:r>
            <a:r>
              <a:rPr lang="en-US" dirty="0" err="1" smtClean="0"/>
              <a:t>Debitur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data </a:t>
            </a:r>
            <a:r>
              <a:rPr lang="en-US" dirty="0" err="1" smtClean="0"/>
              <a:t>debitur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r>
              <a:rPr lang="en-US" dirty="0" smtClean="0"/>
              <a:t> per 31 </a:t>
            </a:r>
            <a:r>
              <a:rPr lang="en-US" dirty="0" err="1" smtClean="0"/>
              <a:t>Desember</a:t>
            </a:r>
            <a:r>
              <a:rPr lang="en-US" dirty="0" smtClean="0"/>
              <a:t> 2018</a:t>
            </a:r>
          </a:p>
          <a:p>
            <a:pPr marL="342900" lvl="0" indent="-342900" algn="just">
              <a:buFont typeface="+mj-lt"/>
              <a:buAutoNum type="arabicPeriod" startAt="4"/>
            </a:pPr>
            <a:endParaRPr lang="en-US" dirty="0" smtClean="0"/>
          </a:p>
          <a:p>
            <a:pPr marL="342900" lvl="0" indent="-342900" algn="just">
              <a:buFont typeface="+mj-lt"/>
              <a:buAutoNum type="arabicPeriod" startAt="4"/>
            </a:pPr>
            <a:r>
              <a:rPr lang="en-US" dirty="0" err="1" smtClean="0"/>
              <a:t>Merekam</a:t>
            </a:r>
            <a:r>
              <a:rPr lang="en-US" dirty="0" smtClean="0"/>
              <a:t> </a:t>
            </a:r>
            <a:r>
              <a:rPr lang="en-US" dirty="0" err="1" smtClean="0"/>
              <a:t>semua</a:t>
            </a:r>
            <a:r>
              <a:rPr lang="en-US" dirty="0" smtClean="0"/>
              <a:t> data </a:t>
            </a:r>
            <a:r>
              <a:rPr lang="en-US" dirty="0" err="1" smtClean="0"/>
              <a:t>piutang</a:t>
            </a:r>
            <a:r>
              <a:rPr lang="en-US" dirty="0" smtClean="0"/>
              <a:t> per id </a:t>
            </a:r>
            <a:r>
              <a:rPr lang="en-US" dirty="0" err="1" smtClean="0"/>
              <a:t>piutang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menu </a:t>
            </a:r>
            <a:r>
              <a:rPr lang="en-US" dirty="0" err="1" smtClean="0"/>
              <a:t>pencatatan</a:t>
            </a:r>
            <a:r>
              <a:rPr lang="en-US" dirty="0" smtClean="0"/>
              <a:t> </a:t>
            </a:r>
            <a:r>
              <a:rPr lang="en-US" dirty="0" err="1" smtClean="0"/>
              <a:t>tagihan</a:t>
            </a:r>
            <a:r>
              <a:rPr lang="en-US" dirty="0" smtClean="0"/>
              <a:t>/</a:t>
            </a:r>
            <a:r>
              <a:rPr lang="en-US" dirty="0" err="1" smtClean="0"/>
              <a:t>piutang</a:t>
            </a:r>
            <a:r>
              <a:rPr lang="en-US" dirty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memilih</a:t>
            </a:r>
            <a:r>
              <a:rPr lang="en-US" dirty="0" smtClean="0"/>
              <a:t> </a:t>
            </a:r>
            <a:r>
              <a:rPr lang="en-US" dirty="0" err="1" smtClean="0"/>
              <a:t>jenisnya</a:t>
            </a:r>
            <a:r>
              <a:rPr lang="en-US" dirty="0" smtClean="0"/>
              <a:t> </a:t>
            </a:r>
            <a:r>
              <a:rPr lang="en-US" dirty="0" err="1" smtClean="0"/>
              <a:t>saldo</a:t>
            </a:r>
            <a:r>
              <a:rPr lang="en-US" dirty="0" smtClean="0"/>
              <a:t> </a:t>
            </a:r>
            <a:r>
              <a:rPr lang="en-US" dirty="0" err="1" smtClean="0"/>
              <a:t>awal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mengisi</a:t>
            </a:r>
            <a:r>
              <a:rPr lang="en-US" dirty="0" smtClean="0"/>
              <a:t> </a:t>
            </a:r>
            <a:r>
              <a:rPr lang="en-US" dirty="0" err="1" smtClean="0"/>
              <a:t>nilainya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saldo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penyisihannya</a:t>
            </a:r>
            <a:r>
              <a:rPr lang="en-US" dirty="0" smtClean="0"/>
              <a:t> per 31 </a:t>
            </a:r>
            <a:r>
              <a:rPr lang="en-US" dirty="0" err="1" smtClean="0"/>
              <a:t>Desember</a:t>
            </a:r>
            <a:r>
              <a:rPr lang="en-US" dirty="0" smtClean="0"/>
              <a:t> 2018 (</a:t>
            </a:r>
            <a:r>
              <a:rPr lang="en-US" dirty="0" err="1" smtClean="0"/>
              <a:t>tanggal</a:t>
            </a:r>
            <a:r>
              <a:rPr lang="en-US" dirty="0" smtClean="0"/>
              <a:t> </a:t>
            </a:r>
            <a:r>
              <a:rPr lang="en-US" dirty="0" err="1" smtClean="0"/>
              <a:t>pembukuan</a:t>
            </a:r>
            <a:r>
              <a:rPr lang="en-US" dirty="0" smtClean="0"/>
              <a:t> </a:t>
            </a:r>
            <a:r>
              <a:rPr lang="en-US" dirty="0" err="1" smtClean="0"/>
              <a:t>diisi</a:t>
            </a:r>
            <a:r>
              <a:rPr lang="en-US" dirty="0" smtClean="0"/>
              <a:t> 1 </a:t>
            </a:r>
            <a:r>
              <a:rPr lang="en-US" dirty="0" err="1" smtClean="0"/>
              <a:t>Januari</a:t>
            </a:r>
            <a:r>
              <a:rPr lang="en-US" dirty="0" smtClean="0"/>
              <a:t> 2019, </a:t>
            </a:r>
            <a:r>
              <a:rPr lang="en-US" dirty="0" err="1" smtClean="0"/>
              <a:t>tanggal</a:t>
            </a:r>
            <a:r>
              <a:rPr lang="en-US" dirty="0" smtClean="0"/>
              <a:t> </a:t>
            </a:r>
            <a:r>
              <a:rPr lang="en-US" dirty="0" err="1" smtClean="0"/>
              <a:t>mulai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akhir</a:t>
            </a:r>
            <a:r>
              <a:rPr lang="en-US" dirty="0" smtClean="0"/>
              <a:t> </a:t>
            </a:r>
            <a:r>
              <a:rPr lang="en-US" dirty="0" err="1" smtClean="0"/>
              <a:t>diisi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dokumen</a:t>
            </a:r>
            <a:r>
              <a:rPr lang="en-US" dirty="0" smtClean="0"/>
              <a:t> </a:t>
            </a:r>
            <a:r>
              <a:rPr lang="en-US" dirty="0" err="1" smtClean="0"/>
              <a:t>penetapan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r>
              <a:rPr lang="en-US" dirty="0" smtClean="0"/>
              <a:t> yang </a:t>
            </a:r>
            <a:r>
              <a:rPr lang="en-US" dirty="0" err="1" smtClean="0"/>
              <a:t>ada</a:t>
            </a:r>
            <a:r>
              <a:rPr lang="en-US" dirty="0" smtClean="0"/>
              <a:t>)</a:t>
            </a:r>
          </a:p>
          <a:p>
            <a:pPr marL="342900" lvl="0" indent="-342900" algn="just">
              <a:buFont typeface="+mj-lt"/>
              <a:buAutoNum type="arabicPeriod" startAt="4"/>
            </a:pPr>
            <a:endParaRPr lang="en-US" dirty="0" smtClean="0"/>
          </a:p>
          <a:p>
            <a:pPr marL="342900" lvl="0" indent="-342900" algn="just">
              <a:buFont typeface="+mj-lt"/>
              <a:buAutoNum type="arabicPeriod" startAt="4"/>
            </a:pPr>
            <a:r>
              <a:rPr lang="en-US" dirty="0" err="1" smtClean="0"/>
              <a:t>Validasi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Posting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Modul</a:t>
            </a:r>
            <a:r>
              <a:rPr lang="en-US" dirty="0" smtClean="0"/>
              <a:t> GLP </a:t>
            </a:r>
            <a:r>
              <a:rPr lang="en-US" dirty="0" err="1" smtClean="0"/>
              <a:t>lalu</a:t>
            </a:r>
            <a:r>
              <a:rPr lang="en-US" dirty="0" smtClean="0"/>
              <a:t> </a:t>
            </a:r>
            <a:r>
              <a:rPr lang="en-US" dirty="0" err="1" smtClean="0"/>
              <a:t>cetak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 Per 1 </a:t>
            </a:r>
            <a:r>
              <a:rPr lang="en-US" dirty="0" err="1" smtClean="0"/>
              <a:t>Januari</a:t>
            </a:r>
            <a:r>
              <a:rPr lang="en-US" dirty="0" smtClean="0"/>
              <a:t> 2019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akun-akun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penyisihannya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endParaRPr lang="en-US" dirty="0" smtClean="0"/>
          </a:p>
          <a:p>
            <a:pPr marL="342900" lvl="0" indent="-342900" algn="just">
              <a:buFont typeface="+mj-lt"/>
              <a:buAutoNum type="arabicPeriod" startAt="4"/>
            </a:pPr>
            <a:endParaRPr lang="en-US" dirty="0" smtClean="0"/>
          </a:p>
          <a:p>
            <a:pPr marL="342900" lvl="0" indent="-342900" algn="just">
              <a:buFont typeface="+mj-lt"/>
              <a:buAutoNum type="arabicPeriod" startAt="4"/>
            </a:pPr>
            <a:r>
              <a:rPr lang="en-US" dirty="0" err="1" smtClean="0"/>
              <a:t>Cetak</a:t>
            </a:r>
            <a:r>
              <a:rPr lang="en-US" dirty="0" smtClean="0"/>
              <a:t> </a:t>
            </a:r>
            <a:r>
              <a:rPr lang="en-US" dirty="0" err="1" smtClean="0"/>
              <a:t>laporan</a:t>
            </a:r>
            <a:r>
              <a:rPr lang="en-US" dirty="0" smtClean="0"/>
              <a:t>- </a:t>
            </a:r>
            <a:r>
              <a:rPr lang="en-US" dirty="0" err="1" smtClean="0"/>
              <a:t>laporan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modul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r>
              <a:rPr lang="en-US" dirty="0" smtClean="0"/>
              <a:t>, </a:t>
            </a:r>
            <a:r>
              <a:rPr lang="en-US" dirty="0" err="1" smtClean="0"/>
              <a:t>lalu</a:t>
            </a:r>
            <a:r>
              <a:rPr lang="en-US" dirty="0" smtClean="0"/>
              <a:t> </a:t>
            </a:r>
            <a:r>
              <a:rPr lang="en-US" dirty="0" err="1" smtClean="0"/>
              <a:t>bandingkan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 per 1 </a:t>
            </a:r>
            <a:r>
              <a:rPr lang="en-US" dirty="0" err="1" smtClean="0"/>
              <a:t>Januari</a:t>
            </a:r>
            <a:r>
              <a:rPr lang="en-US" dirty="0" smtClean="0"/>
              <a:t> 2019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Neraca</a:t>
            </a:r>
            <a:r>
              <a:rPr lang="en-US" dirty="0" smtClean="0"/>
              <a:t> </a:t>
            </a:r>
            <a:r>
              <a:rPr lang="en-US" dirty="0" err="1" smtClean="0"/>
              <a:t>Percobaan</a:t>
            </a:r>
            <a:r>
              <a:rPr lang="en-US" dirty="0" smtClean="0"/>
              <a:t> per 31 </a:t>
            </a:r>
            <a:r>
              <a:rPr lang="en-US" dirty="0" err="1" smtClean="0"/>
              <a:t>Desember</a:t>
            </a:r>
            <a:r>
              <a:rPr lang="en-US" dirty="0" smtClean="0"/>
              <a:t> 2018</a:t>
            </a:r>
          </a:p>
          <a:p>
            <a:pPr marL="342900" lvl="0" indent="-342900" algn="just">
              <a:buFont typeface="+mj-lt"/>
              <a:buAutoNum type="arabicPeriod" startAt="4"/>
            </a:pPr>
            <a:endParaRPr lang="en-US" dirty="0" smtClean="0"/>
          </a:p>
          <a:p>
            <a:pPr lvl="0"/>
            <a:endParaRPr lang="en-US" dirty="0" smtClean="0"/>
          </a:p>
          <a:p>
            <a:pPr marL="342900" lvl="0" indent="-342900">
              <a:buAutoNum type="arabicPeriod" startAt="4"/>
            </a:pPr>
            <a:endParaRPr lang="en-US" dirty="0" smtClean="0"/>
          </a:p>
          <a:p>
            <a:pPr lvl="0">
              <a:tabLst>
                <a:tab pos="361950" algn="l"/>
              </a:tabLst>
            </a:pPr>
            <a:endParaRPr lang="en-US" dirty="0" smtClean="0"/>
          </a:p>
          <a:p>
            <a:pPr marL="342900" lvl="0" indent="-342900">
              <a:buAutoNum type="arabicPeriod"/>
            </a:pPr>
            <a:endParaRPr lang="en-US" dirty="0"/>
          </a:p>
          <a:p>
            <a:pPr lvl="0" algn="just"/>
            <a:endParaRPr lang="en-US" dirty="0" smtClean="0"/>
          </a:p>
          <a:p>
            <a:pPr lvl="0" algn="just"/>
            <a:endParaRPr lang="en-US" dirty="0"/>
          </a:p>
          <a:p>
            <a:pPr lvl="0" algn="just"/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8515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LANGKAH- LANGKAH PENGGUNAAN PERTAMA KALI </a:t>
            </a:r>
            <a:r>
              <a:rPr lang="en-US" sz="2400" b="1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</a:t>
            </a:r>
            <a:r>
              <a:rPr lang="en-US" sz="2400" b="1" dirty="0" smtClean="0">
                <a:solidFill>
                  <a:schemeClr val="tx2"/>
                </a:solidFill>
                <a:latin typeface="Century Gothic" charset="0"/>
                <a:ea typeface="Century Gothic" charset="0"/>
                <a:cs typeface="Century Gothic" charset="0"/>
              </a:rPr>
              <a:t>ILUSTRASI </a:t>
            </a:r>
            <a:r>
              <a:rPr lang="en-US" sz="2400" b="1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SALDO </a:t>
            </a:r>
            <a:r>
              <a:rPr lang="en-US" sz="2400" b="1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AWAL)</a:t>
            </a:r>
            <a:endParaRPr lang="en-US" sz="3200" b="1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412" y="914400"/>
            <a:ext cx="8129788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1200" dirty="0" err="1"/>
              <a:t>Saldo</a:t>
            </a:r>
            <a:r>
              <a:rPr lang="en-US" sz="1200" dirty="0"/>
              <a:t> </a:t>
            </a:r>
            <a:r>
              <a:rPr lang="en-US" sz="1200" dirty="0" err="1"/>
              <a:t>terkait</a:t>
            </a:r>
            <a:r>
              <a:rPr lang="en-US" sz="1200" dirty="0"/>
              <a:t> </a:t>
            </a:r>
            <a:r>
              <a:rPr lang="en-US" sz="1200" dirty="0" err="1"/>
              <a:t>Piutang</a:t>
            </a:r>
            <a:r>
              <a:rPr lang="en-US" sz="1200" dirty="0"/>
              <a:t> TGR </a:t>
            </a:r>
            <a:r>
              <a:rPr lang="en-US" sz="1200" dirty="0" err="1"/>
              <a:t>pada</a:t>
            </a:r>
            <a:r>
              <a:rPr lang="en-US" sz="1200" dirty="0"/>
              <a:t> </a:t>
            </a:r>
            <a:r>
              <a:rPr lang="en-US" sz="1200" dirty="0" err="1"/>
              <a:t>Neraca</a:t>
            </a:r>
            <a:r>
              <a:rPr lang="en-US" sz="1200" dirty="0"/>
              <a:t> per 31 Des 2018 </a:t>
            </a:r>
            <a:r>
              <a:rPr lang="en-US" sz="1200" dirty="0" err="1"/>
              <a:t>adalah</a:t>
            </a:r>
            <a:r>
              <a:rPr lang="en-US" sz="1200" dirty="0"/>
              <a:t>:</a:t>
            </a:r>
          </a:p>
          <a:p>
            <a:pPr lvl="0" algn="just"/>
            <a:r>
              <a:rPr lang="en-US" sz="1200" dirty="0" err="1"/>
              <a:t>Piutang</a:t>
            </a:r>
            <a:r>
              <a:rPr lang="en-US" sz="1200" dirty="0"/>
              <a:t> </a:t>
            </a:r>
            <a:r>
              <a:rPr lang="en-US" sz="1200" dirty="0" smtClean="0"/>
              <a:t>TGR 			3.000.000</a:t>
            </a:r>
            <a:endParaRPr lang="en-US" sz="1200" dirty="0"/>
          </a:p>
          <a:p>
            <a:pPr lvl="0" algn="just"/>
            <a:r>
              <a:rPr lang="en-US" sz="1200" dirty="0" err="1"/>
              <a:t>Bagian</a:t>
            </a:r>
            <a:r>
              <a:rPr lang="en-US" sz="1200" dirty="0"/>
              <a:t> </a:t>
            </a:r>
            <a:r>
              <a:rPr lang="en-US" sz="1200" dirty="0" err="1"/>
              <a:t>Lancar</a:t>
            </a:r>
            <a:r>
              <a:rPr lang="en-US" sz="1200" dirty="0"/>
              <a:t> </a:t>
            </a:r>
            <a:r>
              <a:rPr lang="en-US" sz="1200" dirty="0" err="1"/>
              <a:t>Piutang</a:t>
            </a:r>
            <a:r>
              <a:rPr lang="en-US" sz="1200" dirty="0"/>
              <a:t> TGR </a:t>
            </a:r>
            <a:r>
              <a:rPr lang="en-US" sz="1200" dirty="0" smtClean="0"/>
              <a:t>		37.000.000</a:t>
            </a:r>
            <a:endParaRPr lang="en-US" sz="1200" dirty="0"/>
          </a:p>
          <a:p>
            <a:pPr lvl="0" algn="just"/>
            <a:r>
              <a:rPr lang="en-US" sz="1200" dirty="0" err="1"/>
              <a:t>Penyisihan</a:t>
            </a:r>
            <a:r>
              <a:rPr lang="en-US" sz="1200" dirty="0"/>
              <a:t> PTT- TGR </a:t>
            </a:r>
            <a:r>
              <a:rPr lang="en-US" sz="1200" dirty="0" smtClean="0"/>
              <a:t>		15.000</a:t>
            </a:r>
            <a:endParaRPr lang="en-US" sz="1200" dirty="0"/>
          </a:p>
          <a:p>
            <a:pPr lvl="0" algn="just"/>
            <a:r>
              <a:rPr lang="en-US" sz="1200" dirty="0" err="1"/>
              <a:t>Penyisihan</a:t>
            </a:r>
            <a:r>
              <a:rPr lang="en-US" sz="1200" dirty="0"/>
              <a:t> PTT - </a:t>
            </a:r>
            <a:r>
              <a:rPr lang="en-US" sz="1200" dirty="0" err="1"/>
              <a:t>Bagian</a:t>
            </a:r>
            <a:r>
              <a:rPr lang="en-US" sz="1200" dirty="0"/>
              <a:t> </a:t>
            </a:r>
            <a:r>
              <a:rPr lang="en-US" sz="1200" dirty="0" err="1"/>
              <a:t>Lancar</a:t>
            </a:r>
            <a:r>
              <a:rPr lang="en-US" sz="1200" dirty="0"/>
              <a:t> </a:t>
            </a:r>
            <a:r>
              <a:rPr lang="en-US" sz="1200" dirty="0" smtClean="0"/>
              <a:t>	TGR </a:t>
            </a:r>
            <a:r>
              <a:rPr lang="en-US" sz="1200" dirty="0"/>
              <a:t>185.000</a:t>
            </a:r>
          </a:p>
          <a:p>
            <a:pPr lvl="0" algn="just"/>
            <a:endParaRPr lang="en-US" sz="1200" dirty="0"/>
          </a:p>
          <a:p>
            <a:pPr lvl="0" algn="just"/>
            <a:r>
              <a:rPr lang="en-US" sz="1200" dirty="0" err="1"/>
              <a:t>Piutang</a:t>
            </a:r>
            <a:r>
              <a:rPr lang="en-US" sz="1200" dirty="0"/>
              <a:t> </a:t>
            </a:r>
            <a:r>
              <a:rPr lang="en-US" sz="1200" dirty="0" err="1"/>
              <a:t>tersebut</a:t>
            </a:r>
            <a:r>
              <a:rPr lang="en-US" sz="1200" dirty="0"/>
              <a:t> </a:t>
            </a:r>
            <a:r>
              <a:rPr lang="en-US" sz="1200" dirty="0" err="1"/>
              <a:t>terdiri</a:t>
            </a:r>
            <a:r>
              <a:rPr lang="en-US" sz="1200" dirty="0"/>
              <a:t> </a:t>
            </a:r>
            <a:r>
              <a:rPr lang="en-US" sz="1200" dirty="0" err="1"/>
              <a:t>dari</a:t>
            </a:r>
            <a:r>
              <a:rPr lang="en-US" sz="1200" dirty="0"/>
              <a:t>:</a:t>
            </a:r>
          </a:p>
          <a:p>
            <a:pPr lvl="0" algn="just"/>
            <a:r>
              <a:rPr lang="en-US" sz="1200" dirty="0" err="1"/>
              <a:t>Piutang</a:t>
            </a:r>
            <a:r>
              <a:rPr lang="en-US" sz="1200" dirty="0"/>
              <a:t> TGR </a:t>
            </a:r>
            <a:r>
              <a:rPr lang="en-US" sz="1200" dirty="0" err="1"/>
              <a:t>Pegawai</a:t>
            </a:r>
            <a:r>
              <a:rPr lang="en-US" sz="1200" dirty="0"/>
              <a:t> A </a:t>
            </a:r>
            <a:r>
              <a:rPr lang="en-US" sz="1200" dirty="0" err="1"/>
              <a:t>sebesar</a:t>
            </a:r>
            <a:r>
              <a:rPr lang="en-US" sz="1200" dirty="0"/>
              <a:t> </a:t>
            </a:r>
            <a:r>
              <a:rPr lang="en-US" sz="1200" dirty="0" err="1" smtClean="0"/>
              <a:t>Rp</a:t>
            </a:r>
            <a:r>
              <a:rPr lang="en-US" sz="1200" dirty="0" smtClean="0"/>
              <a:t> 15.000.000 (</a:t>
            </a:r>
            <a:r>
              <a:rPr lang="en-US" sz="1200" dirty="0" err="1" smtClean="0">
                <a:solidFill>
                  <a:srgbClr val="0168FF"/>
                </a:solidFill>
              </a:rPr>
              <a:t>Penyisihan</a:t>
            </a:r>
            <a:r>
              <a:rPr lang="en-US" sz="1200" dirty="0" smtClean="0">
                <a:solidFill>
                  <a:srgbClr val="0168FF"/>
                </a:solidFill>
              </a:rPr>
              <a:t> </a:t>
            </a:r>
            <a:r>
              <a:rPr lang="en-US" sz="1200" dirty="0" smtClean="0"/>
              <a:t>75.000) </a:t>
            </a:r>
            <a:r>
              <a:rPr lang="en-US" sz="1200" dirty="0"/>
              <a:t>(</a:t>
            </a:r>
            <a:r>
              <a:rPr lang="en-US" sz="1200" dirty="0" err="1"/>
              <a:t>piutang</a:t>
            </a:r>
            <a:r>
              <a:rPr lang="en-US" sz="1200" dirty="0"/>
              <a:t> </a:t>
            </a:r>
            <a:r>
              <a:rPr lang="en-US" sz="1200" b="1" dirty="0" err="1" smtClean="0">
                <a:solidFill>
                  <a:srgbClr val="FF0000"/>
                </a:solidFill>
              </a:rPr>
              <a:t>lancar</a:t>
            </a:r>
            <a:r>
              <a:rPr lang="en-US" sz="1200" b="1" dirty="0" smtClean="0">
                <a:solidFill>
                  <a:srgbClr val="FF0000"/>
                </a:solidFill>
              </a:rPr>
              <a:t> </a:t>
            </a:r>
            <a:r>
              <a:rPr lang="en-US" sz="1200" dirty="0" err="1" smtClean="0"/>
              <a:t>mulai</a:t>
            </a:r>
            <a:r>
              <a:rPr lang="en-US" sz="1200" dirty="0" smtClean="0"/>
              <a:t> </a:t>
            </a:r>
            <a:r>
              <a:rPr lang="en-US" sz="1200" dirty="0"/>
              <a:t>agt-2018 </a:t>
            </a:r>
            <a:r>
              <a:rPr lang="en-US" sz="1200" dirty="0" err="1"/>
              <a:t>jatuh</a:t>
            </a:r>
            <a:r>
              <a:rPr lang="en-US" sz="1200" dirty="0"/>
              <a:t> tempo </a:t>
            </a:r>
            <a:r>
              <a:rPr lang="en-US" sz="1200" dirty="0" err="1"/>
              <a:t>bulan</a:t>
            </a:r>
            <a:r>
              <a:rPr lang="en-US" sz="1200" dirty="0"/>
              <a:t> mei-2020)</a:t>
            </a:r>
          </a:p>
          <a:p>
            <a:pPr lvl="0" algn="just"/>
            <a:r>
              <a:rPr lang="en-US" sz="1200" dirty="0" err="1"/>
              <a:t>Piutang</a:t>
            </a:r>
            <a:r>
              <a:rPr lang="en-US" sz="1200" dirty="0"/>
              <a:t> TGR </a:t>
            </a:r>
            <a:r>
              <a:rPr lang="en-US" sz="1200" dirty="0" err="1"/>
              <a:t>Pegawai</a:t>
            </a:r>
            <a:r>
              <a:rPr lang="en-US" sz="1200" dirty="0"/>
              <a:t> B </a:t>
            </a:r>
            <a:r>
              <a:rPr lang="en-US" sz="1200" dirty="0" err="1"/>
              <a:t>sebesar</a:t>
            </a:r>
            <a:r>
              <a:rPr lang="en-US" sz="1200" dirty="0"/>
              <a:t> </a:t>
            </a:r>
            <a:r>
              <a:rPr lang="en-US" sz="1200" dirty="0" err="1"/>
              <a:t>Rp</a:t>
            </a:r>
            <a:r>
              <a:rPr lang="en-US" sz="1200" dirty="0"/>
              <a:t> </a:t>
            </a:r>
            <a:r>
              <a:rPr lang="en-US" sz="1200" dirty="0" smtClean="0"/>
              <a:t>25.000.000, yang </a:t>
            </a:r>
            <a:r>
              <a:rPr lang="en-US" sz="1200" dirty="0" err="1" smtClean="0"/>
              <a:t>terdiri</a:t>
            </a:r>
            <a:r>
              <a:rPr lang="en-US" sz="1200" dirty="0" smtClean="0"/>
              <a:t> </a:t>
            </a:r>
            <a:r>
              <a:rPr lang="en-US" sz="1200" dirty="0" err="1" smtClean="0"/>
              <a:t>dari</a:t>
            </a:r>
            <a:r>
              <a:rPr lang="en-US" sz="1200" dirty="0" smtClean="0"/>
              <a:t>:</a:t>
            </a:r>
          </a:p>
          <a:p>
            <a:pPr marL="171450" lvl="0" indent="-171450" algn="just">
              <a:buFontTx/>
              <a:buChar char="-"/>
            </a:pPr>
            <a:r>
              <a:rPr lang="en-US" sz="1200" dirty="0" err="1" smtClean="0"/>
              <a:t>Piutang</a:t>
            </a:r>
            <a:r>
              <a:rPr lang="en-US" sz="1200" dirty="0" smtClean="0"/>
              <a:t> No. 01/2016 </a:t>
            </a:r>
            <a:r>
              <a:rPr lang="en-US" sz="1200" dirty="0" err="1" smtClean="0"/>
              <a:t>sebesar</a:t>
            </a:r>
            <a:r>
              <a:rPr lang="en-US" sz="1200" dirty="0" smtClean="0"/>
              <a:t> </a:t>
            </a:r>
            <a:r>
              <a:rPr lang="en-US" sz="1200" dirty="0" err="1" smtClean="0"/>
              <a:t>Rp</a:t>
            </a:r>
            <a:r>
              <a:rPr lang="en-US" sz="1200" dirty="0" smtClean="0"/>
              <a:t> 5.000.000</a:t>
            </a:r>
            <a:r>
              <a:rPr lang="en-US" sz="1200" dirty="0"/>
              <a:t> (</a:t>
            </a:r>
            <a:r>
              <a:rPr lang="en-US" sz="1200" dirty="0" err="1">
                <a:solidFill>
                  <a:srgbClr val="0168FF"/>
                </a:solidFill>
              </a:rPr>
              <a:t>Penyisihan</a:t>
            </a:r>
            <a:r>
              <a:rPr lang="en-US" sz="1200" dirty="0">
                <a:solidFill>
                  <a:srgbClr val="0168FF"/>
                </a:solidFill>
              </a:rPr>
              <a:t> </a:t>
            </a:r>
            <a:r>
              <a:rPr lang="en-US" sz="1200" dirty="0" smtClean="0"/>
              <a:t>25.000) (</a:t>
            </a:r>
            <a:r>
              <a:rPr lang="en-US" sz="1200" dirty="0" err="1"/>
              <a:t>piutang</a:t>
            </a:r>
            <a:r>
              <a:rPr lang="en-US" sz="1200" dirty="0"/>
              <a:t> </a:t>
            </a:r>
            <a:r>
              <a:rPr lang="en-US" sz="1200" b="1" dirty="0" err="1">
                <a:solidFill>
                  <a:srgbClr val="FF0000"/>
                </a:solidFill>
              </a:rPr>
              <a:t>lancar</a:t>
            </a:r>
            <a:r>
              <a:rPr lang="en-US" sz="1200" b="1" dirty="0">
                <a:solidFill>
                  <a:srgbClr val="FF0000"/>
                </a:solidFill>
              </a:rPr>
              <a:t> </a:t>
            </a:r>
            <a:r>
              <a:rPr lang="en-US" sz="1200" dirty="0" err="1" smtClean="0"/>
              <a:t>mulai</a:t>
            </a:r>
            <a:r>
              <a:rPr lang="en-US" sz="1200" dirty="0" smtClean="0"/>
              <a:t> </a:t>
            </a:r>
            <a:r>
              <a:rPr lang="en-US" sz="1200" dirty="0"/>
              <a:t>apr-2016 </a:t>
            </a:r>
            <a:r>
              <a:rPr lang="en-US" sz="1200" dirty="0" err="1"/>
              <a:t>jatuh</a:t>
            </a:r>
            <a:r>
              <a:rPr lang="en-US" sz="1200" dirty="0"/>
              <a:t> tempo </a:t>
            </a:r>
            <a:r>
              <a:rPr lang="en-US" sz="1200" dirty="0" err="1"/>
              <a:t>bulan</a:t>
            </a:r>
            <a:r>
              <a:rPr lang="en-US" sz="1200" dirty="0"/>
              <a:t> okt-2019</a:t>
            </a:r>
            <a:r>
              <a:rPr lang="en-US" sz="1200" dirty="0" smtClean="0"/>
              <a:t>)</a:t>
            </a:r>
          </a:p>
          <a:p>
            <a:pPr marL="171450" lvl="0" indent="-171450" algn="just">
              <a:buFontTx/>
              <a:buChar char="-"/>
            </a:pPr>
            <a:r>
              <a:rPr lang="en-US" sz="1200" dirty="0" err="1" smtClean="0"/>
              <a:t>Piutang</a:t>
            </a:r>
            <a:r>
              <a:rPr lang="en-US" sz="1200" dirty="0" smtClean="0"/>
              <a:t> No 02/2016 </a:t>
            </a:r>
            <a:r>
              <a:rPr lang="en-US" sz="1200" dirty="0" err="1"/>
              <a:t>sebesar</a:t>
            </a:r>
            <a:r>
              <a:rPr lang="en-US" sz="1200" dirty="0"/>
              <a:t> </a:t>
            </a:r>
            <a:r>
              <a:rPr lang="en-US" sz="1200" dirty="0" err="1"/>
              <a:t>Rp</a:t>
            </a:r>
            <a:r>
              <a:rPr lang="en-US" sz="1200" dirty="0"/>
              <a:t> </a:t>
            </a:r>
            <a:r>
              <a:rPr lang="en-US" sz="1200" dirty="0" smtClean="0"/>
              <a:t>20.000.000 </a:t>
            </a:r>
            <a:r>
              <a:rPr lang="en-US" sz="1200" dirty="0"/>
              <a:t>(</a:t>
            </a:r>
            <a:r>
              <a:rPr lang="en-US" sz="1200" dirty="0" err="1">
                <a:solidFill>
                  <a:srgbClr val="0168FF"/>
                </a:solidFill>
              </a:rPr>
              <a:t>Penyisihan</a:t>
            </a:r>
            <a:r>
              <a:rPr lang="en-US" sz="1200" dirty="0">
                <a:solidFill>
                  <a:srgbClr val="0168FF"/>
                </a:solidFill>
              </a:rPr>
              <a:t> </a:t>
            </a:r>
            <a:r>
              <a:rPr lang="en-US" sz="1200" dirty="0" smtClean="0"/>
              <a:t>100.000</a:t>
            </a:r>
            <a:r>
              <a:rPr lang="en-US" sz="1200" dirty="0"/>
              <a:t>)</a:t>
            </a:r>
            <a:r>
              <a:rPr lang="en-US" sz="1200" dirty="0" smtClean="0"/>
              <a:t> </a:t>
            </a:r>
            <a:r>
              <a:rPr lang="en-US" sz="1200" dirty="0"/>
              <a:t>(</a:t>
            </a:r>
            <a:r>
              <a:rPr lang="en-US" sz="1200" dirty="0" err="1"/>
              <a:t>piutang</a:t>
            </a:r>
            <a:r>
              <a:rPr lang="en-US" sz="1200" dirty="0"/>
              <a:t> </a:t>
            </a:r>
            <a:r>
              <a:rPr lang="en-US" sz="1200" dirty="0" err="1"/>
              <a:t>mulai</a:t>
            </a:r>
            <a:r>
              <a:rPr lang="en-US" sz="1200" dirty="0"/>
              <a:t> </a:t>
            </a:r>
            <a:r>
              <a:rPr lang="en-US" sz="1200" b="1" dirty="0" err="1">
                <a:solidFill>
                  <a:srgbClr val="FF0000"/>
                </a:solidFill>
              </a:rPr>
              <a:t>lancar</a:t>
            </a:r>
            <a:r>
              <a:rPr lang="en-US" sz="1200" b="1" dirty="0">
                <a:solidFill>
                  <a:srgbClr val="FF0000"/>
                </a:solidFill>
              </a:rPr>
              <a:t> </a:t>
            </a:r>
            <a:r>
              <a:rPr lang="en-US" sz="1200" dirty="0" smtClean="0"/>
              <a:t>apr-2016 </a:t>
            </a:r>
            <a:r>
              <a:rPr lang="en-US" sz="1200" dirty="0" err="1"/>
              <a:t>jatuh</a:t>
            </a:r>
            <a:r>
              <a:rPr lang="en-US" sz="1200" dirty="0"/>
              <a:t> tempo </a:t>
            </a:r>
            <a:r>
              <a:rPr lang="en-US" sz="1200" dirty="0" err="1"/>
              <a:t>bulan</a:t>
            </a:r>
            <a:r>
              <a:rPr lang="en-US" sz="1200" dirty="0"/>
              <a:t> okt-2019)</a:t>
            </a:r>
          </a:p>
          <a:p>
            <a:pPr lvl="0" algn="just"/>
            <a:endParaRPr lang="en-US" sz="1200" dirty="0"/>
          </a:p>
          <a:p>
            <a:pPr lvl="0" algn="just"/>
            <a:r>
              <a:rPr lang="en-US" sz="1200" dirty="0" err="1"/>
              <a:t>pada</a:t>
            </a:r>
            <a:r>
              <a:rPr lang="en-US" sz="1200" dirty="0"/>
              <a:t> </a:t>
            </a:r>
            <a:r>
              <a:rPr lang="en-US" sz="1200" dirty="0" err="1"/>
              <a:t>awal</a:t>
            </a:r>
            <a:r>
              <a:rPr lang="en-US" sz="1200" dirty="0"/>
              <a:t> </a:t>
            </a:r>
            <a:r>
              <a:rPr lang="en-US" sz="1200" dirty="0" err="1"/>
              <a:t>tahun</a:t>
            </a:r>
            <a:r>
              <a:rPr lang="en-US" sz="1200" dirty="0"/>
              <a:t>, </a:t>
            </a:r>
            <a:r>
              <a:rPr lang="en-US" sz="1200" dirty="0" err="1"/>
              <a:t>Bagian</a:t>
            </a:r>
            <a:r>
              <a:rPr lang="en-US" sz="1200" dirty="0"/>
              <a:t> </a:t>
            </a:r>
            <a:r>
              <a:rPr lang="en-US" sz="1200" dirty="0" err="1"/>
              <a:t>Lancar</a:t>
            </a:r>
            <a:r>
              <a:rPr lang="en-US" sz="1200" dirty="0"/>
              <a:t> </a:t>
            </a:r>
            <a:r>
              <a:rPr lang="en-US" sz="1200" dirty="0" err="1"/>
              <a:t>Piutang</a:t>
            </a:r>
            <a:r>
              <a:rPr lang="en-US" sz="1200" dirty="0"/>
              <a:t> TGR </a:t>
            </a:r>
            <a:r>
              <a:rPr lang="en-US" sz="1200" dirty="0" err="1"/>
              <a:t>harus</a:t>
            </a:r>
            <a:r>
              <a:rPr lang="en-US" sz="1200" dirty="0"/>
              <a:t> </a:t>
            </a:r>
            <a:r>
              <a:rPr lang="en-US" sz="1200" dirty="0" err="1"/>
              <a:t>dijurnal</a:t>
            </a:r>
            <a:r>
              <a:rPr lang="en-US" sz="1200" dirty="0"/>
              <a:t> </a:t>
            </a:r>
            <a:r>
              <a:rPr lang="en-US" sz="1200" dirty="0" err="1"/>
              <a:t>balik</a:t>
            </a:r>
            <a:r>
              <a:rPr lang="en-US" sz="1200" dirty="0"/>
              <a:t> </a:t>
            </a:r>
            <a:r>
              <a:rPr lang="en-US" sz="1200" dirty="0" err="1"/>
              <a:t>sebagai</a:t>
            </a:r>
            <a:r>
              <a:rPr lang="en-US" sz="1200" dirty="0"/>
              <a:t> </a:t>
            </a:r>
            <a:r>
              <a:rPr lang="en-US" sz="1200" dirty="0" err="1"/>
              <a:t>berikut</a:t>
            </a:r>
            <a:r>
              <a:rPr lang="en-US" sz="1200" dirty="0"/>
              <a:t>:</a:t>
            </a:r>
          </a:p>
          <a:p>
            <a:pPr lvl="0" algn="just"/>
            <a:r>
              <a:rPr lang="en-US" sz="1200" dirty="0"/>
              <a:t>(D)</a:t>
            </a:r>
            <a:r>
              <a:rPr lang="en-US" sz="1200" dirty="0" err="1"/>
              <a:t>Piutang</a:t>
            </a:r>
            <a:r>
              <a:rPr lang="en-US" sz="1200" dirty="0"/>
              <a:t> TGR </a:t>
            </a:r>
            <a:r>
              <a:rPr lang="en-US" sz="1200" dirty="0" smtClean="0"/>
              <a:t>		37.000.000</a:t>
            </a:r>
            <a:endParaRPr lang="en-US" sz="1200" dirty="0"/>
          </a:p>
          <a:p>
            <a:pPr lvl="0" algn="just"/>
            <a:r>
              <a:rPr lang="en-US" sz="1200" dirty="0"/>
              <a:t>(K)</a:t>
            </a:r>
            <a:r>
              <a:rPr lang="en-US" sz="1200" dirty="0" err="1"/>
              <a:t>Bagian</a:t>
            </a:r>
            <a:r>
              <a:rPr lang="en-US" sz="1200" dirty="0"/>
              <a:t> </a:t>
            </a:r>
            <a:r>
              <a:rPr lang="en-US" sz="1200" dirty="0" err="1"/>
              <a:t>Lancar</a:t>
            </a:r>
            <a:r>
              <a:rPr lang="en-US" sz="1200" dirty="0"/>
              <a:t> </a:t>
            </a:r>
            <a:r>
              <a:rPr lang="en-US" sz="1200" dirty="0" err="1"/>
              <a:t>Piutang</a:t>
            </a:r>
            <a:r>
              <a:rPr lang="en-US" sz="1200" dirty="0"/>
              <a:t> TGR </a:t>
            </a:r>
            <a:r>
              <a:rPr lang="en-US" sz="1200" dirty="0" smtClean="0"/>
              <a:t>	37.000.000</a:t>
            </a:r>
            <a:endParaRPr lang="en-US" sz="1200" dirty="0"/>
          </a:p>
          <a:p>
            <a:pPr lvl="0" algn="just"/>
            <a:r>
              <a:rPr lang="en-US" sz="1200" dirty="0"/>
              <a:t>(D)</a:t>
            </a:r>
            <a:r>
              <a:rPr lang="en-US" sz="1200" dirty="0" err="1"/>
              <a:t>Penyisihan</a:t>
            </a:r>
            <a:r>
              <a:rPr lang="en-US" sz="1200" dirty="0"/>
              <a:t> PTT - </a:t>
            </a:r>
            <a:r>
              <a:rPr lang="en-US" sz="1200" dirty="0" err="1"/>
              <a:t>Bagian</a:t>
            </a:r>
            <a:r>
              <a:rPr lang="en-US" sz="1200" dirty="0"/>
              <a:t> </a:t>
            </a:r>
            <a:r>
              <a:rPr lang="en-US" sz="1200" dirty="0" err="1"/>
              <a:t>Lancar</a:t>
            </a:r>
            <a:r>
              <a:rPr lang="en-US" sz="1200" dirty="0"/>
              <a:t> TGR </a:t>
            </a:r>
            <a:r>
              <a:rPr lang="en-US" sz="1200" dirty="0" smtClean="0"/>
              <a:t>	185.000</a:t>
            </a:r>
            <a:endParaRPr lang="en-US" sz="1200" dirty="0"/>
          </a:p>
          <a:p>
            <a:pPr lvl="0" algn="just"/>
            <a:r>
              <a:rPr lang="en-US" sz="1200" dirty="0"/>
              <a:t>(K)</a:t>
            </a:r>
            <a:r>
              <a:rPr lang="en-US" sz="1200" dirty="0" err="1"/>
              <a:t>Penyisihan</a:t>
            </a:r>
            <a:r>
              <a:rPr lang="en-US" sz="1200" dirty="0"/>
              <a:t> PTT -  TGR </a:t>
            </a:r>
            <a:r>
              <a:rPr lang="en-US" sz="1200" dirty="0" smtClean="0"/>
              <a:t>		185.000</a:t>
            </a:r>
            <a:endParaRPr lang="en-US" sz="1200" dirty="0"/>
          </a:p>
          <a:p>
            <a:pPr lvl="0" algn="just"/>
            <a:endParaRPr lang="en-US" sz="1200" dirty="0"/>
          </a:p>
          <a:p>
            <a:pPr lvl="0" algn="just"/>
            <a:r>
              <a:rPr lang="en-US" sz="1200" dirty="0" err="1"/>
              <a:t>Sehingga</a:t>
            </a:r>
            <a:r>
              <a:rPr lang="en-US" sz="1200" dirty="0"/>
              <a:t> </a:t>
            </a:r>
            <a:r>
              <a:rPr lang="en-US" sz="1200" dirty="0" err="1"/>
              <a:t>saldo</a:t>
            </a:r>
            <a:r>
              <a:rPr lang="en-US" sz="1200" dirty="0"/>
              <a:t> </a:t>
            </a:r>
            <a:r>
              <a:rPr lang="en-US" sz="1200" dirty="0" err="1"/>
              <a:t>awal</a:t>
            </a:r>
            <a:r>
              <a:rPr lang="en-US" sz="1200" dirty="0"/>
              <a:t> </a:t>
            </a:r>
            <a:r>
              <a:rPr lang="en-US" sz="1200" dirty="0" err="1"/>
              <a:t>tahun</a:t>
            </a:r>
            <a:r>
              <a:rPr lang="en-US" sz="1200" dirty="0"/>
              <a:t> di </a:t>
            </a:r>
            <a:r>
              <a:rPr lang="en-US" sz="1200" dirty="0" err="1"/>
              <a:t>Neraca</a:t>
            </a:r>
            <a:r>
              <a:rPr lang="en-US" sz="1200" dirty="0"/>
              <a:t>:</a:t>
            </a:r>
          </a:p>
          <a:p>
            <a:pPr lvl="0" algn="just"/>
            <a:r>
              <a:rPr lang="en-US" sz="1200" dirty="0" err="1"/>
              <a:t>Piutang</a:t>
            </a:r>
            <a:r>
              <a:rPr lang="en-US" sz="1200" dirty="0"/>
              <a:t> TGR </a:t>
            </a:r>
            <a:r>
              <a:rPr lang="en-US" sz="1200" dirty="0" smtClean="0"/>
              <a:t>		40.000.000</a:t>
            </a:r>
            <a:endParaRPr lang="en-US" sz="1200" dirty="0"/>
          </a:p>
          <a:p>
            <a:pPr lvl="0" algn="just"/>
            <a:r>
              <a:rPr lang="en-US" sz="1200" dirty="0" err="1"/>
              <a:t>Penyisihan</a:t>
            </a:r>
            <a:r>
              <a:rPr lang="en-US" sz="1200" dirty="0"/>
              <a:t> PTT- TGR </a:t>
            </a:r>
            <a:r>
              <a:rPr lang="en-US" sz="1200" dirty="0" smtClean="0"/>
              <a:t>	200.000</a:t>
            </a:r>
          </a:p>
          <a:p>
            <a:pPr lvl="0" algn="just"/>
            <a:endParaRPr lang="en-US" sz="1200" dirty="0"/>
          </a:p>
          <a:p>
            <a:pPr lvl="0" algn="just"/>
            <a:r>
              <a:rPr lang="en-US" sz="1200" dirty="0" err="1" smtClean="0"/>
              <a:t>Sebelum</a:t>
            </a:r>
            <a:r>
              <a:rPr lang="en-US" sz="1200" dirty="0" smtClean="0"/>
              <a:t> </a:t>
            </a:r>
            <a:r>
              <a:rPr lang="en-US" sz="1200" dirty="0" err="1"/>
              <a:t>menggunakan</a:t>
            </a:r>
            <a:r>
              <a:rPr lang="en-US" sz="1200" dirty="0"/>
              <a:t> </a:t>
            </a:r>
            <a:r>
              <a:rPr lang="en-US" sz="1200" dirty="0" err="1"/>
              <a:t>modul</a:t>
            </a:r>
            <a:r>
              <a:rPr lang="en-US" sz="1200" dirty="0"/>
              <a:t> </a:t>
            </a:r>
            <a:r>
              <a:rPr lang="en-US" sz="1200" dirty="0" err="1"/>
              <a:t>piutang</a:t>
            </a:r>
            <a:r>
              <a:rPr lang="en-US" sz="1200" dirty="0"/>
              <a:t>, </a:t>
            </a:r>
            <a:r>
              <a:rPr lang="en-US" sz="1200" dirty="0" err="1"/>
              <a:t>maka</a:t>
            </a:r>
            <a:r>
              <a:rPr lang="en-US" sz="1200" dirty="0"/>
              <a:t> </a:t>
            </a:r>
            <a:r>
              <a:rPr lang="en-US" sz="1200" dirty="0" err="1"/>
              <a:t>saldo</a:t>
            </a:r>
            <a:r>
              <a:rPr lang="en-US" sz="1200" dirty="0"/>
              <a:t> </a:t>
            </a:r>
            <a:r>
              <a:rPr lang="en-US" sz="1200" dirty="0" err="1"/>
              <a:t>tersebut</a:t>
            </a:r>
            <a:r>
              <a:rPr lang="en-US" sz="1200" dirty="0"/>
              <a:t> </a:t>
            </a:r>
            <a:r>
              <a:rPr lang="en-US" sz="1200" dirty="0" err="1"/>
              <a:t>harus</a:t>
            </a:r>
            <a:r>
              <a:rPr lang="en-US" sz="1200" dirty="0"/>
              <a:t> </a:t>
            </a:r>
            <a:r>
              <a:rPr lang="en-US" sz="1200" dirty="0" err="1"/>
              <a:t>dieleminasi</a:t>
            </a:r>
            <a:r>
              <a:rPr lang="en-US" sz="1200" dirty="0"/>
              <a:t> </a:t>
            </a:r>
            <a:r>
              <a:rPr lang="en-US" sz="1200" dirty="0" err="1"/>
              <a:t>dengan</a:t>
            </a:r>
            <a:r>
              <a:rPr lang="en-US" sz="1200" dirty="0"/>
              <a:t> </a:t>
            </a:r>
            <a:r>
              <a:rPr lang="en-US" sz="1200" dirty="0" err="1"/>
              <a:t>melakukan</a:t>
            </a:r>
            <a:r>
              <a:rPr lang="en-US" sz="1200" dirty="0"/>
              <a:t> </a:t>
            </a:r>
            <a:r>
              <a:rPr lang="en-US" sz="1200" dirty="0" err="1"/>
              <a:t>jurnal</a:t>
            </a:r>
            <a:r>
              <a:rPr lang="en-US" sz="1200" dirty="0"/>
              <a:t> </a:t>
            </a:r>
            <a:r>
              <a:rPr lang="en-US" sz="1200" dirty="0" err="1"/>
              <a:t>sbb</a:t>
            </a:r>
            <a:r>
              <a:rPr lang="en-US" sz="1200" dirty="0"/>
              <a:t>:</a:t>
            </a:r>
          </a:p>
          <a:p>
            <a:pPr lvl="0" algn="just"/>
            <a:r>
              <a:rPr lang="en-US" sz="1200" dirty="0"/>
              <a:t>(D)</a:t>
            </a:r>
            <a:r>
              <a:rPr lang="en-US" sz="1200" dirty="0" err="1"/>
              <a:t>Ekuitas</a:t>
            </a:r>
            <a:r>
              <a:rPr lang="en-US" sz="1200" dirty="0"/>
              <a:t> </a:t>
            </a:r>
            <a:r>
              <a:rPr lang="en-US" sz="1200" dirty="0" smtClean="0"/>
              <a:t>		40.000.000</a:t>
            </a:r>
            <a:endParaRPr lang="en-US" sz="1200" dirty="0"/>
          </a:p>
          <a:p>
            <a:pPr lvl="0" algn="just"/>
            <a:r>
              <a:rPr lang="en-US" sz="1200" dirty="0"/>
              <a:t>(K)</a:t>
            </a:r>
            <a:r>
              <a:rPr lang="en-US" sz="1200" dirty="0" err="1"/>
              <a:t>Piutang</a:t>
            </a:r>
            <a:r>
              <a:rPr lang="en-US" sz="1200" dirty="0"/>
              <a:t> TGR </a:t>
            </a:r>
            <a:r>
              <a:rPr lang="en-US" sz="1200" dirty="0" smtClean="0"/>
              <a:t>	40.000.000</a:t>
            </a:r>
            <a:endParaRPr lang="en-US" sz="1200" dirty="0"/>
          </a:p>
          <a:p>
            <a:pPr lvl="0" algn="just"/>
            <a:r>
              <a:rPr lang="en-US" sz="1200" dirty="0"/>
              <a:t>(D)</a:t>
            </a:r>
            <a:r>
              <a:rPr lang="en-US" sz="1200" dirty="0" err="1"/>
              <a:t>Penyisihan</a:t>
            </a:r>
            <a:r>
              <a:rPr lang="en-US" sz="1200" dirty="0"/>
              <a:t> PTT- TGR </a:t>
            </a:r>
            <a:r>
              <a:rPr lang="en-US" sz="1200" dirty="0" smtClean="0"/>
              <a:t>	200.000</a:t>
            </a:r>
            <a:endParaRPr lang="en-US" sz="1200" dirty="0"/>
          </a:p>
          <a:p>
            <a:pPr lvl="0" algn="just"/>
            <a:r>
              <a:rPr lang="en-US" sz="1200" dirty="0"/>
              <a:t>(K)</a:t>
            </a:r>
            <a:r>
              <a:rPr lang="en-US" sz="1200" dirty="0" err="1"/>
              <a:t>Ekuitas</a:t>
            </a:r>
            <a:r>
              <a:rPr lang="en-US" sz="1200" dirty="0"/>
              <a:t> </a:t>
            </a:r>
            <a:r>
              <a:rPr lang="en-US" sz="1200" dirty="0" smtClean="0"/>
              <a:t>		200.000</a:t>
            </a:r>
            <a:endParaRPr lang="en-US" sz="1200" dirty="0"/>
          </a:p>
          <a:p>
            <a:pPr lvl="0" algn="just"/>
            <a:endParaRPr lang="en-US" sz="1200" dirty="0"/>
          </a:p>
          <a:p>
            <a:pPr lvl="0" algn="just"/>
            <a:r>
              <a:rPr lang="en-US" sz="1200" dirty="0" err="1"/>
              <a:t>Sehingga</a:t>
            </a:r>
            <a:r>
              <a:rPr lang="en-US" sz="1200" dirty="0"/>
              <a:t> </a:t>
            </a:r>
            <a:r>
              <a:rPr lang="en-US" sz="1200" dirty="0" err="1"/>
              <a:t>saldo</a:t>
            </a:r>
            <a:r>
              <a:rPr lang="en-US" sz="1200" dirty="0"/>
              <a:t> </a:t>
            </a:r>
            <a:r>
              <a:rPr lang="en-US" sz="1200" dirty="0" err="1"/>
              <a:t>awal</a:t>
            </a:r>
            <a:r>
              <a:rPr lang="en-US" sz="1200" dirty="0"/>
              <a:t> </a:t>
            </a:r>
            <a:r>
              <a:rPr lang="en-US" sz="1200" dirty="0" err="1"/>
              <a:t>tahun</a:t>
            </a:r>
            <a:r>
              <a:rPr lang="en-US" sz="1200" dirty="0"/>
              <a:t> di </a:t>
            </a:r>
            <a:r>
              <a:rPr lang="en-US" sz="1200" dirty="0" err="1"/>
              <a:t>Neraca</a:t>
            </a:r>
            <a:r>
              <a:rPr lang="en-US" sz="1200" dirty="0"/>
              <a:t>:</a:t>
            </a:r>
          </a:p>
          <a:p>
            <a:pPr lvl="0" algn="just"/>
            <a:r>
              <a:rPr lang="en-US" sz="1200" dirty="0" err="1"/>
              <a:t>Piutang</a:t>
            </a:r>
            <a:r>
              <a:rPr lang="en-US" sz="1200" dirty="0"/>
              <a:t> TGR </a:t>
            </a:r>
            <a:r>
              <a:rPr lang="en-US" sz="1200" dirty="0" smtClean="0"/>
              <a:t>		-</a:t>
            </a:r>
            <a:endParaRPr lang="en-US" sz="1200" dirty="0"/>
          </a:p>
          <a:p>
            <a:pPr lvl="0" algn="just"/>
            <a:r>
              <a:rPr lang="en-US" sz="1200" dirty="0" err="1"/>
              <a:t>Penyisihan</a:t>
            </a:r>
            <a:r>
              <a:rPr lang="en-US" sz="1200" dirty="0"/>
              <a:t> PTT- TGR </a:t>
            </a:r>
            <a:r>
              <a:rPr lang="en-US" sz="1200" dirty="0" smtClean="0"/>
              <a:t>	-</a:t>
            </a:r>
            <a:endParaRPr lang="en-US" sz="1600" dirty="0" smtClean="0"/>
          </a:p>
          <a:p>
            <a:pPr lvl="0"/>
            <a:endParaRPr lang="en-US" sz="1600" dirty="0" smtClean="0"/>
          </a:p>
          <a:p>
            <a:pPr marL="342900" lvl="0" indent="-342900">
              <a:buAutoNum type="arabicPeriod" startAt="4"/>
            </a:pPr>
            <a:endParaRPr lang="en-US" sz="1600" dirty="0" smtClean="0"/>
          </a:p>
          <a:p>
            <a:pPr lvl="0">
              <a:tabLst>
                <a:tab pos="361950" algn="l"/>
              </a:tabLst>
            </a:pPr>
            <a:endParaRPr lang="en-US" sz="1600" dirty="0" smtClean="0"/>
          </a:p>
          <a:p>
            <a:pPr marL="342900" lvl="0" indent="-342900">
              <a:buAutoNum type="arabicPeriod"/>
            </a:pPr>
            <a:endParaRPr lang="en-US" sz="1600" dirty="0"/>
          </a:p>
          <a:p>
            <a:pPr lvl="0" algn="just"/>
            <a:endParaRPr lang="en-US" sz="1600" dirty="0" smtClean="0"/>
          </a:p>
          <a:p>
            <a:pPr lvl="0" algn="just"/>
            <a:endParaRPr lang="en-US" sz="1600" dirty="0"/>
          </a:p>
          <a:p>
            <a:pPr lvl="0" algn="just"/>
            <a:r>
              <a:rPr lang="en-US" sz="1600" dirty="0" smtClean="0"/>
              <a:t> </a:t>
            </a:r>
          </a:p>
        </p:txBody>
      </p:sp>
      <p:sp>
        <p:nvSpPr>
          <p:cNvPr id="3" name="Oval Callout 2"/>
          <p:cNvSpPr/>
          <p:nvPr/>
        </p:nvSpPr>
        <p:spPr>
          <a:xfrm>
            <a:off x="6496931" y="3200400"/>
            <a:ext cx="2209800" cy="1524000"/>
          </a:xfrm>
          <a:prstGeom prst="wedgeEllipseCallout">
            <a:avLst>
              <a:gd name="adj1" fmla="val -84380"/>
              <a:gd name="adj2" fmla="val 60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JURNAL </a:t>
            </a:r>
          </a:p>
          <a:p>
            <a:pPr algn="ctr"/>
            <a:r>
              <a:rPr lang="en-US" dirty="0" smtClean="0"/>
              <a:t>MODUL GLP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2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LANGKAH- LANGKAH PENGGUNAAN PERTAMA KALI </a:t>
            </a:r>
            <a:r>
              <a:rPr lang="en-US" sz="2400" b="1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</a:t>
            </a:r>
            <a:r>
              <a:rPr lang="en-US" sz="2400" b="1" dirty="0" smtClean="0">
                <a:solidFill>
                  <a:schemeClr val="tx2"/>
                </a:solidFill>
                <a:latin typeface="Century Gothic" charset="0"/>
                <a:ea typeface="Century Gothic" charset="0"/>
                <a:cs typeface="Century Gothic" charset="0"/>
              </a:rPr>
              <a:t>ILUSTRASI </a:t>
            </a:r>
            <a:r>
              <a:rPr lang="en-US" sz="2400" b="1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SALDO </a:t>
            </a:r>
            <a:r>
              <a:rPr lang="en-US" sz="2400" b="1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AWAL)</a:t>
            </a:r>
            <a:endParaRPr lang="en-US" sz="3200" b="1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412" y="914400"/>
            <a:ext cx="8129788" cy="7386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1400" dirty="0" err="1" smtClean="0"/>
              <a:t>Membuat</a:t>
            </a:r>
            <a:r>
              <a:rPr lang="en-US" sz="1400" dirty="0" smtClean="0"/>
              <a:t> </a:t>
            </a:r>
            <a:r>
              <a:rPr lang="en-US" sz="1400" dirty="0" err="1"/>
              <a:t>referensi</a:t>
            </a:r>
            <a:r>
              <a:rPr lang="en-US" sz="1400" dirty="0"/>
              <a:t> </a:t>
            </a:r>
            <a:r>
              <a:rPr lang="en-US" sz="1400" dirty="0" err="1"/>
              <a:t>debitur</a:t>
            </a:r>
            <a:r>
              <a:rPr lang="en-US" sz="1400" dirty="0"/>
              <a:t> </a:t>
            </a:r>
            <a:r>
              <a:rPr lang="en-US" sz="1400" dirty="0" err="1"/>
              <a:t>untuk</a:t>
            </a:r>
            <a:r>
              <a:rPr lang="en-US" sz="1400" dirty="0"/>
              <a:t> </a:t>
            </a:r>
            <a:r>
              <a:rPr lang="en-US" sz="1400" dirty="0" err="1"/>
              <a:t>pegawai</a:t>
            </a:r>
            <a:r>
              <a:rPr lang="en-US" sz="1400" dirty="0"/>
              <a:t> A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pegawai</a:t>
            </a:r>
            <a:r>
              <a:rPr lang="en-US" sz="1400" dirty="0"/>
              <a:t> </a:t>
            </a:r>
            <a:r>
              <a:rPr lang="en-US" sz="1400" dirty="0" smtClean="0"/>
              <a:t>B </a:t>
            </a:r>
            <a:r>
              <a:rPr lang="en-US" sz="1400" dirty="0" err="1" smtClean="0"/>
              <a:t>melalui</a:t>
            </a:r>
            <a:r>
              <a:rPr lang="en-US" sz="1400" dirty="0" smtClean="0"/>
              <a:t> menu </a:t>
            </a:r>
            <a:r>
              <a:rPr lang="en-US" sz="1400" dirty="0" err="1" smtClean="0"/>
              <a:t>perekaman</a:t>
            </a:r>
            <a:r>
              <a:rPr lang="en-US" sz="1400" dirty="0" smtClean="0"/>
              <a:t> </a:t>
            </a:r>
            <a:r>
              <a:rPr lang="en-US" sz="1400" dirty="0" err="1" smtClean="0"/>
              <a:t>referensi</a:t>
            </a:r>
            <a:r>
              <a:rPr lang="en-US" sz="1400" dirty="0" smtClean="0"/>
              <a:t> </a:t>
            </a:r>
            <a:r>
              <a:rPr lang="en-US" sz="1400" dirty="0" err="1" smtClean="0"/>
              <a:t>debitur</a:t>
            </a:r>
            <a:endParaRPr lang="en-US" sz="1400" dirty="0"/>
          </a:p>
          <a:p>
            <a:pPr lvl="0" algn="just"/>
            <a:r>
              <a:rPr lang="en-US" sz="1400" dirty="0" err="1" smtClean="0"/>
              <a:t>Lalu</a:t>
            </a:r>
            <a:r>
              <a:rPr lang="en-US" sz="1400" dirty="0" smtClean="0"/>
              <a:t>, </a:t>
            </a:r>
            <a:r>
              <a:rPr lang="en-US" sz="1400" dirty="0" err="1"/>
              <a:t>melakukan</a:t>
            </a:r>
            <a:r>
              <a:rPr lang="en-US" sz="1400" dirty="0"/>
              <a:t> </a:t>
            </a:r>
            <a:r>
              <a:rPr lang="en-US" sz="1400" dirty="0" err="1"/>
              <a:t>pencatatan</a:t>
            </a:r>
            <a:r>
              <a:rPr lang="en-US" sz="1400" dirty="0"/>
              <a:t> </a:t>
            </a:r>
            <a:r>
              <a:rPr lang="en-US" sz="1400" dirty="0" err="1"/>
              <a:t>piutang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memilih</a:t>
            </a:r>
            <a:r>
              <a:rPr lang="en-US" sz="1400" dirty="0"/>
              <a:t> </a:t>
            </a:r>
            <a:r>
              <a:rPr lang="en-US" sz="1400" b="1" dirty="0" err="1" smtClean="0">
                <a:solidFill>
                  <a:srgbClr val="FF0000"/>
                </a:solidFill>
              </a:rPr>
              <a:t>sumber</a:t>
            </a:r>
            <a:r>
              <a:rPr lang="en-US" sz="1400" b="1" dirty="0" smtClean="0">
                <a:solidFill>
                  <a:srgbClr val="FF0000"/>
                </a:solidFill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</a:rPr>
              <a:t>pencatatan</a:t>
            </a:r>
            <a:r>
              <a:rPr lang="en-US" sz="1400" b="1" dirty="0" smtClean="0">
                <a:solidFill>
                  <a:srgbClr val="FF0000"/>
                </a:solidFill>
              </a:rPr>
              <a:t> </a:t>
            </a:r>
            <a:r>
              <a:rPr lang="en-US" sz="1400" b="1" dirty="0" err="1" smtClean="0">
                <a:solidFill>
                  <a:srgbClr val="0066FF"/>
                </a:solidFill>
              </a:rPr>
              <a:t>saldo</a:t>
            </a:r>
            <a:r>
              <a:rPr lang="en-US" sz="1400" b="1" dirty="0" smtClean="0">
                <a:solidFill>
                  <a:srgbClr val="0066FF"/>
                </a:solidFill>
              </a:rPr>
              <a:t> </a:t>
            </a:r>
            <a:r>
              <a:rPr lang="en-US" sz="1400" b="1" dirty="0" err="1">
                <a:solidFill>
                  <a:srgbClr val="0066FF"/>
                </a:solidFill>
              </a:rPr>
              <a:t>awal</a:t>
            </a:r>
            <a:endParaRPr lang="en-US" sz="1400" b="1" dirty="0">
              <a:solidFill>
                <a:srgbClr val="0066FF"/>
              </a:solidFill>
            </a:endParaRPr>
          </a:p>
          <a:p>
            <a:pPr lvl="0" algn="just"/>
            <a:r>
              <a:rPr lang="en-US" sz="1400" dirty="0" smtClean="0"/>
              <a:t>- </a:t>
            </a:r>
            <a:r>
              <a:rPr lang="en-US" sz="1400" dirty="0" err="1" smtClean="0"/>
              <a:t>Pilih</a:t>
            </a:r>
            <a:r>
              <a:rPr lang="en-US" sz="1400" dirty="0" smtClean="0"/>
              <a:t> </a:t>
            </a:r>
            <a:r>
              <a:rPr lang="en-US" sz="1400" dirty="0" err="1"/>
              <a:t>referensi</a:t>
            </a:r>
            <a:r>
              <a:rPr lang="en-US" sz="1400" dirty="0"/>
              <a:t> </a:t>
            </a:r>
            <a:r>
              <a:rPr lang="en-US" sz="1400" dirty="0" err="1"/>
              <a:t>debitur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memilih</a:t>
            </a:r>
            <a:r>
              <a:rPr lang="en-US" sz="1400" dirty="0"/>
              <a:t> </a:t>
            </a:r>
            <a:r>
              <a:rPr lang="en-US" sz="1400" dirty="0" err="1"/>
              <a:t>pegawai</a:t>
            </a:r>
            <a:r>
              <a:rPr lang="en-US" sz="1400" dirty="0"/>
              <a:t> A </a:t>
            </a:r>
            <a:endParaRPr lang="en-US" sz="1400" dirty="0" smtClean="0"/>
          </a:p>
          <a:p>
            <a:pPr lvl="0" algn="just"/>
            <a:r>
              <a:rPr lang="en-US" sz="1400" dirty="0" smtClean="0"/>
              <a:t>- </a:t>
            </a:r>
            <a:r>
              <a:rPr lang="en-US" sz="1400" dirty="0" err="1" smtClean="0"/>
              <a:t>Isikan</a:t>
            </a:r>
            <a:r>
              <a:rPr lang="en-US" sz="1400" dirty="0" smtClean="0"/>
              <a:t> </a:t>
            </a:r>
            <a:r>
              <a:rPr lang="en-US" sz="1400" dirty="0" err="1"/>
              <a:t>tanggal</a:t>
            </a:r>
            <a:r>
              <a:rPr lang="en-US" sz="1400" dirty="0"/>
              <a:t> </a:t>
            </a:r>
            <a:r>
              <a:rPr lang="en-US" sz="1400" dirty="0" err="1"/>
              <a:t>mulai</a:t>
            </a:r>
            <a:r>
              <a:rPr lang="en-US" sz="1400" dirty="0"/>
              <a:t> </a:t>
            </a:r>
            <a:r>
              <a:rPr lang="en-US" sz="1400" dirty="0" err="1"/>
              <a:t>piutang</a:t>
            </a:r>
            <a:r>
              <a:rPr lang="en-US" sz="1400" dirty="0"/>
              <a:t> 1 </a:t>
            </a:r>
            <a:r>
              <a:rPr lang="en-US" sz="1400" dirty="0" err="1"/>
              <a:t>agustus</a:t>
            </a:r>
            <a:r>
              <a:rPr lang="en-US" sz="1400" dirty="0"/>
              <a:t> 2018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jatuh</a:t>
            </a:r>
            <a:r>
              <a:rPr lang="en-US" sz="1400" dirty="0"/>
              <a:t> tempo 31 Mei 2020</a:t>
            </a:r>
          </a:p>
          <a:p>
            <a:pPr lvl="0" algn="just"/>
            <a:r>
              <a:rPr lang="en-US" sz="1400" dirty="0" smtClean="0"/>
              <a:t>- </a:t>
            </a:r>
            <a:r>
              <a:rPr lang="en-US" sz="1400" dirty="0" err="1" smtClean="0"/>
              <a:t>Pilih</a:t>
            </a:r>
            <a:r>
              <a:rPr lang="en-US" sz="1400" dirty="0" smtClean="0"/>
              <a:t> </a:t>
            </a:r>
            <a:r>
              <a:rPr lang="en-US" sz="1400" dirty="0" err="1"/>
              <a:t>kualitas</a:t>
            </a:r>
            <a:r>
              <a:rPr lang="en-US" sz="1400" dirty="0"/>
              <a:t> </a:t>
            </a:r>
            <a:r>
              <a:rPr lang="en-US" sz="1400" dirty="0" err="1"/>
              <a:t>piutang</a:t>
            </a:r>
            <a:r>
              <a:rPr lang="en-US" sz="1400" dirty="0"/>
              <a:t> </a:t>
            </a:r>
            <a:r>
              <a:rPr lang="en-US" sz="1400" dirty="0" err="1"/>
              <a:t>Lancar</a:t>
            </a:r>
            <a:endParaRPr lang="en-US" sz="1400" dirty="0"/>
          </a:p>
          <a:p>
            <a:pPr lvl="0" algn="just"/>
            <a:r>
              <a:rPr lang="en-US" sz="1400" dirty="0" smtClean="0"/>
              <a:t>- </a:t>
            </a:r>
            <a:r>
              <a:rPr lang="en-US" sz="1400" dirty="0" err="1" smtClean="0"/>
              <a:t>Isikan</a:t>
            </a:r>
            <a:r>
              <a:rPr lang="en-US" sz="1400" dirty="0" smtClean="0"/>
              <a:t> </a:t>
            </a:r>
            <a:r>
              <a:rPr lang="en-US" sz="1400" b="1" dirty="0" err="1">
                <a:solidFill>
                  <a:srgbClr val="0066FF"/>
                </a:solidFill>
              </a:rPr>
              <a:t>nilai</a:t>
            </a:r>
            <a:r>
              <a:rPr lang="en-US" sz="1400" b="1" dirty="0">
                <a:solidFill>
                  <a:srgbClr val="0066FF"/>
                </a:solidFill>
              </a:rPr>
              <a:t> </a:t>
            </a:r>
            <a:r>
              <a:rPr lang="en-US" sz="1400" b="1" dirty="0" err="1">
                <a:solidFill>
                  <a:srgbClr val="0066FF"/>
                </a:solidFill>
              </a:rPr>
              <a:t>piutang</a:t>
            </a:r>
            <a:r>
              <a:rPr lang="en-US" sz="1400" dirty="0"/>
              <a:t> 15.000.000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b="1" dirty="0" err="1">
                <a:solidFill>
                  <a:srgbClr val="0066FF"/>
                </a:solidFill>
              </a:rPr>
              <a:t>nilai</a:t>
            </a:r>
            <a:r>
              <a:rPr lang="en-US" sz="1400" b="1" dirty="0">
                <a:solidFill>
                  <a:srgbClr val="0066FF"/>
                </a:solidFill>
              </a:rPr>
              <a:t> </a:t>
            </a:r>
            <a:r>
              <a:rPr lang="en-US" sz="1400" b="1" dirty="0" err="1">
                <a:solidFill>
                  <a:srgbClr val="0066FF"/>
                </a:solidFill>
              </a:rPr>
              <a:t>penyisihan</a:t>
            </a:r>
            <a:r>
              <a:rPr lang="en-US" sz="1400" b="1" dirty="0">
                <a:solidFill>
                  <a:srgbClr val="0066FF"/>
                </a:solidFill>
              </a:rPr>
              <a:t> </a:t>
            </a:r>
            <a:r>
              <a:rPr lang="en-US" sz="1400" b="1" dirty="0" err="1">
                <a:solidFill>
                  <a:srgbClr val="0066FF"/>
                </a:solidFill>
              </a:rPr>
              <a:t>piutang</a:t>
            </a:r>
            <a:r>
              <a:rPr lang="en-US" sz="1400" dirty="0">
                <a:solidFill>
                  <a:srgbClr val="0066FF"/>
                </a:solidFill>
              </a:rPr>
              <a:t> </a:t>
            </a:r>
            <a:r>
              <a:rPr lang="en-US" sz="1400" dirty="0"/>
              <a:t>75.000</a:t>
            </a:r>
          </a:p>
          <a:p>
            <a:pPr lvl="0" algn="just"/>
            <a:r>
              <a:rPr lang="en-US" sz="1400" dirty="0" smtClean="0"/>
              <a:t>- </a:t>
            </a:r>
            <a:r>
              <a:rPr lang="en-US" sz="1400" dirty="0" err="1" smtClean="0"/>
              <a:t>Nomor</a:t>
            </a:r>
            <a:r>
              <a:rPr lang="en-US" sz="1400" dirty="0" smtClean="0"/>
              <a:t>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tanggal</a:t>
            </a:r>
            <a:r>
              <a:rPr lang="en-US" sz="1400" dirty="0"/>
              <a:t> SPN </a:t>
            </a:r>
            <a:r>
              <a:rPr lang="en-US" sz="1400" dirty="0" err="1"/>
              <a:t>bisa</a:t>
            </a:r>
            <a:r>
              <a:rPr lang="en-US" sz="1400" dirty="0"/>
              <a:t> </a:t>
            </a:r>
            <a:r>
              <a:rPr lang="en-US" sz="1400" dirty="0" err="1" smtClean="0"/>
              <a:t>dikosongkan</a:t>
            </a:r>
            <a:endParaRPr lang="en-US" sz="1400" dirty="0"/>
          </a:p>
          <a:p>
            <a:pPr lvl="0" algn="just"/>
            <a:r>
              <a:rPr lang="en-US" sz="1400" dirty="0" smtClean="0"/>
              <a:t>- </a:t>
            </a:r>
            <a:r>
              <a:rPr lang="en-US" sz="1400" dirty="0" err="1" smtClean="0"/>
              <a:t>Nomor</a:t>
            </a:r>
            <a:r>
              <a:rPr lang="en-US" sz="1400" dirty="0" smtClean="0"/>
              <a:t> </a:t>
            </a:r>
            <a:r>
              <a:rPr lang="en-US" sz="1400" dirty="0"/>
              <a:t>SK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tanggal</a:t>
            </a:r>
            <a:r>
              <a:rPr lang="en-US" sz="1400" dirty="0"/>
              <a:t> </a:t>
            </a:r>
            <a:r>
              <a:rPr lang="en-US" sz="1400" dirty="0" err="1"/>
              <a:t>diisi</a:t>
            </a:r>
            <a:r>
              <a:rPr lang="en-US" sz="1400" dirty="0"/>
              <a:t> </a:t>
            </a:r>
            <a:r>
              <a:rPr lang="en-US" sz="1400" dirty="0" err="1"/>
              <a:t>sesuai</a:t>
            </a:r>
            <a:r>
              <a:rPr lang="en-US" sz="1400" dirty="0"/>
              <a:t> yang </a:t>
            </a:r>
            <a:r>
              <a:rPr lang="en-US" sz="1400" dirty="0" err="1"/>
              <a:t>tercantum</a:t>
            </a:r>
            <a:r>
              <a:rPr lang="en-US" sz="1400" dirty="0"/>
              <a:t> </a:t>
            </a:r>
            <a:r>
              <a:rPr lang="en-US" sz="1400" dirty="0" err="1"/>
              <a:t>dalam</a:t>
            </a:r>
            <a:r>
              <a:rPr lang="en-US" sz="1400" dirty="0"/>
              <a:t> SK </a:t>
            </a:r>
            <a:r>
              <a:rPr lang="en-US" sz="1400" dirty="0" err="1"/>
              <a:t>penetapan</a:t>
            </a:r>
            <a:r>
              <a:rPr lang="en-US" sz="1400" dirty="0"/>
              <a:t> </a:t>
            </a:r>
            <a:r>
              <a:rPr lang="en-US" sz="1400" dirty="0" err="1"/>
              <a:t>piutang</a:t>
            </a:r>
            <a:endParaRPr lang="en-US" sz="1400" dirty="0"/>
          </a:p>
          <a:p>
            <a:pPr lvl="0" algn="just"/>
            <a:r>
              <a:rPr lang="en-US" sz="1400" dirty="0" smtClean="0"/>
              <a:t>- </a:t>
            </a:r>
            <a:r>
              <a:rPr lang="en-US" sz="1400" dirty="0" err="1" smtClean="0"/>
              <a:t>Tanggal</a:t>
            </a:r>
            <a:r>
              <a:rPr lang="en-US" sz="1400" dirty="0" smtClean="0"/>
              <a:t> </a:t>
            </a:r>
            <a:r>
              <a:rPr lang="en-US" sz="1400" dirty="0" err="1"/>
              <a:t>pembukuan</a:t>
            </a:r>
            <a:r>
              <a:rPr lang="en-US" sz="1400" dirty="0"/>
              <a:t> </a:t>
            </a:r>
            <a:r>
              <a:rPr lang="en-US" sz="1400" dirty="0" err="1"/>
              <a:t>isikan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tanggal</a:t>
            </a:r>
            <a:r>
              <a:rPr lang="en-US" sz="1400" dirty="0"/>
              <a:t> </a:t>
            </a:r>
            <a:r>
              <a:rPr lang="en-US" sz="1400" dirty="0" smtClean="0"/>
              <a:t>1 </a:t>
            </a:r>
            <a:r>
              <a:rPr lang="en-US" sz="1400" dirty="0" err="1"/>
              <a:t>Januari</a:t>
            </a:r>
            <a:r>
              <a:rPr lang="en-US" sz="1400" dirty="0"/>
              <a:t> 2019</a:t>
            </a:r>
          </a:p>
          <a:p>
            <a:pPr lvl="0" algn="just"/>
            <a:r>
              <a:rPr lang="en-US" sz="1400" dirty="0" err="1"/>
              <a:t>Simpan</a:t>
            </a:r>
            <a:r>
              <a:rPr lang="en-US" sz="1400" dirty="0"/>
              <a:t>, </a:t>
            </a:r>
            <a:r>
              <a:rPr lang="en-US" sz="1400" dirty="0" err="1"/>
              <a:t>lalu</a:t>
            </a:r>
            <a:r>
              <a:rPr lang="en-US" sz="1400" dirty="0"/>
              <a:t> </a:t>
            </a:r>
            <a:r>
              <a:rPr lang="en-US" sz="1400" dirty="0" err="1"/>
              <a:t>lanjutkan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perekaman</a:t>
            </a:r>
            <a:r>
              <a:rPr lang="en-US" sz="1400" dirty="0"/>
              <a:t> </a:t>
            </a:r>
            <a:r>
              <a:rPr lang="en-US" sz="1400" dirty="0" err="1"/>
              <a:t>piutang</a:t>
            </a:r>
            <a:r>
              <a:rPr lang="en-US" sz="1400" dirty="0"/>
              <a:t> </a:t>
            </a:r>
            <a:r>
              <a:rPr lang="en-US" sz="1400" dirty="0" err="1"/>
              <a:t>pegawai</a:t>
            </a:r>
            <a:r>
              <a:rPr lang="en-US" sz="1400" dirty="0"/>
              <a:t> </a:t>
            </a:r>
            <a:r>
              <a:rPr lang="en-US" sz="1400" dirty="0" smtClean="0"/>
              <a:t>B</a:t>
            </a:r>
            <a:r>
              <a:rPr lang="en-US" sz="1400" dirty="0" smtClean="0">
                <a:solidFill>
                  <a:srgbClr val="0168FF"/>
                </a:solidFill>
              </a:rPr>
              <a:t> </a:t>
            </a:r>
            <a:r>
              <a:rPr lang="en-US" sz="1400" dirty="0" err="1" smtClean="0">
                <a:solidFill>
                  <a:srgbClr val="0168FF"/>
                </a:solidFill>
              </a:rPr>
              <a:t>untuk</a:t>
            </a:r>
            <a:r>
              <a:rPr lang="en-US" sz="1400" dirty="0" smtClean="0">
                <a:solidFill>
                  <a:srgbClr val="0168FF"/>
                </a:solidFill>
              </a:rPr>
              <a:t> </a:t>
            </a:r>
            <a:r>
              <a:rPr lang="en-US" sz="1400" dirty="0" err="1" smtClean="0">
                <a:solidFill>
                  <a:srgbClr val="0168FF"/>
                </a:solidFill>
              </a:rPr>
              <a:t>Piutang</a:t>
            </a:r>
            <a:r>
              <a:rPr lang="en-US" sz="1400" dirty="0" smtClean="0">
                <a:solidFill>
                  <a:srgbClr val="0168FF"/>
                </a:solidFill>
              </a:rPr>
              <a:t> </a:t>
            </a:r>
            <a:r>
              <a:rPr lang="en-US" sz="1400" dirty="0" err="1" smtClean="0">
                <a:solidFill>
                  <a:srgbClr val="0168FF"/>
                </a:solidFill>
              </a:rPr>
              <a:t>Nomor</a:t>
            </a:r>
            <a:r>
              <a:rPr lang="en-US" sz="1400" dirty="0" smtClean="0">
                <a:solidFill>
                  <a:srgbClr val="0168FF"/>
                </a:solidFill>
              </a:rPr>
              <a:t> 1</a:t>
            </a:r>
            <a:endParaRPr lang="en-US" sz="1400" dirty="0">
              <a:solidFill>
                <a:srgbClr val="0168FF"/>
              </a:solidFill>
            </a:endParaRPr>
          </a:p>
          <a:p>
            <a:pPr lvl="0" algn="just"/>
            <a:r>
              <a:rPr lang="en-US" sz="1400" dirty="0" smtClean="0"/>
              <a:t>- </a:t>
            </a:r>
            <a:r>
              <a:rPr lang="en-US" sz="1400" dirty="0" err="1" smtClean="0"/>
              <a:t>Pilih</a:t>
            </a:r>
            <a:r>
              <a:rPr lang="en-US" sz="1400" dirty="0" smtClean="0"/>
              <a:t> </a:t>
            </a:r>
            <a:r>
              <a:rPr lang="en-US" sz="1400" dirty="0" err="1"/>
              <a:t>referensi</a:t>
            </a:r>
            <a:r>
              <a:rPr lang="en-US" sz="1400" dirty="0"/>
              <a:t> </a:t>
            </a:r>
            <a:r>
              <a:rPr lang="en-US" sz="1400" dirty="0" err="1"/>
              <a:t>debitur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memilih</a:t>
            </a:r>
            <a:r>
              <a:rPr lang="en-US" sz="1400" dirty="0"/>
              <a:t> </a:t>
            </a:r>
            <a:r>
              <a:rPr lang="en-US" sz="1400" dirty="0" err="1"/>
              <a:t>pegawai</a:t>
            </a:r>
            <a:r>
              <a:rPr lang="en-US" sz="1400" dirty="0"/>
              <a:t> B </a:t>
            </a:r>
            <a:endParaRPr lang="en-US" sz="1400" dirty="0" smtClean="0"/>
          </a:p>
          <a:p>
            <a:pPr lvl="0" algn="just"/>
            <a:r>
              <a:rPr lang="en-US" sz="1400" dirty="0" smtClean="0"/>
              <a:t>- </a:t>
            </a:r>
            <a:r>
              <a:rPr lang="en-US" sz="1400" dirty="0" err="1" smtClean="0"/>
              <a:t>isikan</a:t>
            </a:r>
            <a:r>
              <a:rPr lang="en-US" sz="1400" dirty="0" smtClean="0"/>
              <a:t> </a:t>
            </a:r>
            <a:r>
              <a:rPr lang="en-US" sz="1400" dirty="0" err="1"/>
              <a:t>tanggal</a:t>
            </a:r>
            <a:r>
              <a:rPr lang="en-US" sz="1400" dirty="0"/>
              <a:t> </a:t>
            </a:r>
            <a:r>
              <a:rPr lang="en-US" sz="1400" dirty="0" err="1"/>
              <a:t>mulai</a:t>
            </a:r>
            <a:r>
              <a:rPr lang="en-US" sz="1400" dirty="0"/>
              <a:t> </a:t>
            </a:r>
            <a:r>
              <a:rPr lang="en-US" sz="1400" dirty="0" err="1"/>
              <a:t>piutang</a:t>
            </a:r>
            <a:r>
              <a:rPr lang="en-US" sz="1400" dirty="0"/>
              <a:t> 1 April 2016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jatuh</a:t>
            </a:r>
            <a:r>
              <a:rPr lang="en-US" sz="1400" dirty="0"/>
              <a:t> tempo 31 </a:t>
            </a:r>
            <a:r>
              <a:rPr lang="en-US" sz="1400" dirty="0" err="1"/>
              <a:t>Oktober</a:t>
            </a:r>
            <a:r>
              <a:rPr lang="en-US" sz="1400" dirty="0"/>
              <a:t> 2019</a:t>
            </a:r>
          </a:p>
          <a:p>
            <a:pPr lvl="0" algn="just"/>
            <a:r>
              <a:rPr lang="en-US" sz="1400" dirty="0" smtClean="0"/>
              <a:t>- </a:t>
            </a:r>
            <a:r>
              <a:rPr lang="en-US" sz="1400" dirty="0" err="1" smtClean="0"/>
              <a:t>Pilih</a:t>
            </a:r>
            <a:r>
              <a:rPr lang="en-US" sz="1400" dirty="0" smtClean="0"/>
              <a:t> </a:t>
            </a:r>
            <a:r>
              <a:rPr lang="en-US" sz="1400" dirty="0" err="1"/>
              <a:t>kualitas</a:t>
            </a:r>
            <a:r>
              <a:rPr lang="en-US" sz="1400" dirty="0"/>
              <a:t> </a:t>
            </a:r>
            <a:r>
              <a:rPr lang="en-US" sz="1400" dirty="0" err="1"/>
              <a:t>piutang</a:t>
            </a:r>
            <a:r>
              <a:rPr lang="en-US" sz="1400" dirty="0"/>
              <a:t> </a:t>
            </a:r>
            <a:r>
              <a:rPr lang="en-US" sz="1400" dirty="0" err="1"/>
              <a:t>Lancar</a:t>
            </a:r>
            <a:endParaRPr lang="en-US" sz="1400" dirty="0"/>
          </a:p>
          <a:p>
            <a:pPr lvl="0" algn="just"/>
            <a:r>
              <a:rPr lang="en-US" sz="1400" dirty="0" smtClean="0"/>
              <a:t>- </a:t>
            </a:r>
            <a:r>
              <a:rPr lang="en-US" sz="1400" dirty="0" err="1" smtClean="0"/>
              <a:t>Isikan</a:t>
            </a:r>
            <a:r>
              <a:rPr lang="en-US" sz="1400" dirty="0" smtClean="0"/>
              <a:t> </a:t>
            </a:r>
            <a:r>
              <a:rPr lang="en-US" sz="1400" b="1" dirty="0" err="1">
                <a:solidFill>
                  <a:srgbClr val="0168FF"/>
                </a:solidFill>
              </a:rPr>
              <a:t>nilai</a:t>
            </a:r>
            <a:r>
              <a:rPr lang="en-US" sz="1400" b="1" dirty="0">
                <a:solidFill>
                  <a:srgbClr val="0168FF"/>
                </a:solidFill>
              </a:rPr>
              <a:t> </a:t>
            </a:r>
            <a:r>
              <a:rPr lang="en-US" sz="1400" b="1" dirty="0" err="1">
                <a:solidFill>
                  <a:srgbClr val="0168FF"/>
                </a:solidFill>
              </a:rPr>
              <a:t>piutang</a:t>
            </a:r>
            <a:r>
              <a:rPr lang="en-US" sz="1400" b="1" dirty="0">
                <a:solidFill>
                  <a:srgbClr val="0168FF"/>
                </a:solidFill>
              </a:rPr>
              <a:t> </a:t>
            </a:r>
            <a:r>
              <a:rPr lang="en-US" sz="1400" dirty="0" smtClean="0"/>
              <a:t>5.000.000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b="1" dirty="0" err="1" smtClean="0">
                <a:solidFill>
                  <a:srgbClr val="0066FF"/>
                </a:solidFill>
              </a:rPr>
              <a:t>nilai</a:t>
            </a:r>
            <a:r>
              <a:rPr lang="en-US" sz="1400" b="1" dirty="0" smtClean="0">
                <a:solidFill>
                  <a:srgbClr val="0066FF"/>
                </a:solidFill>
              </a:rPr>
              <a:t> </a:t>
            </a:r>
            <a:r>
              <a:rPr lang="en-US" sz="1400" b="1" dirty="0" err="1" smtClean="0">
                <a:solidFill>
                  <a:srgbClr val="0066FF"/>
                </a:solidFill>
              </a:rPr>
              <a:t>penyisihan</a:t>
            </a:r>
            <a:r>
              <a:rPr lang="en-US" sz="1400" b="1" dirty="0" smtClean="0">
                <a:solidFill>
                  <a:srgbClr val="0066FF"/>
                </a:solidFill>
              </a:rPr>
              <a:t> </a:t>
            </a:r>
            <a:r>
              <a:rPr lang="en-US" sz="1400" b="1" dirty="0" err="1" smtClean="0">
                <a:solidFill>
                  <a:srgbClr val="0066FF"/>
                </a:solidFill>
              </a:rPr>
              <a:t>piutang</a:t>
            </a:r>
            <a:r>
              <a:rPr lang="en-US" sz="1400" dirty="0" smtClean="0">
                <a:solidFill>
                  <a:srgbClr val="0168FF"/>
                </a:solidFill>
              </a:rPr>
              <a:t> </a:t>
            </a:r>
            <a:r>
              <a:rPr lang="en-US" sz="1400" dirty="0" smtClean="0"/>
              <a:t>25.000</a:t>
            </a:r>
            <a:endParaRPr lang="en-US" sz="1400" dirty="0"/>
          </a:p>
          <a:p>
            <a:pPr lvl="0" algn="just"/>
            <a:r>
              <a:rPr lang="en-US" sz="1400" dirty="0" smtClean="0"/>
              <a:t>- </a:t>
            </a:r>
            <a:r>
              <a:rPr lang="en-US" sz="1400" dirty="0" err="1" smtClean="0"/>
              <a:t>Nomor</a:t>
            </a:r>
            <a:r>
              <a:rPr lang="en-US" sz="1400" dirty="0" smtClean="0"/>
              <a:t> </a:t>
            </a:r>
            <a:r>
              <a:rPr lang="en-US" sz="1400" dirty="0"/>
              <a:t>SK </a:t>
            </a:r>
            <a:r>
              <a:rPr lang="en-US" sz="1400" dirty="0" err="1" smtClean="0"/>
              <a:t>diisi</a:t>
            </a:r>
            <a:r>
              <a:rPr lang="en-US" sz="1400" dirty="0" smtClean="0"/>
              <a:t> 01/2016 </a:t>
            </a:r>
            <a:r>
              <a:rPr lang="en-US" sz="1400" dirty="0" err="1" smtClean="0"/>
              <a:t>dan</a:t>
            </a:r>
            <a:r>
              <a:rPr lang="en-US" sz="1400" dirty="0" smtClean="0"/>
              <a:t> </a:t>
            </a:r>
            <a:r>
              <a:rPr lang="en-US" sz="1400" dirty="0" err="1"/>
              <a:t>tanggal</a:t>
            </a:r>
            <a:r>
              <a:rPr lang="en-US" sz="1400" dirty="0"/>
              <a:t> </a:t>
            </a:r>
            <a:r>
              <a:rPr lang="en-US" sz="1400" dirty="0" err="1"/>
              <a:t>diisi</a:t>
            </a:r>
            <a:r>
              <a:rPr lang="en-US" sz="1400" dirty="0"/>
              <a:t> </a:t>
            </a:r>
            <a:r>
              <a:rPr lang="en-US" sz="1400" dirty="0" err="1"/>
              <a:t>sesuai</a:t>
            </a:r>
            <a:r>
              <a:rPr lang="en-US" sz="1400" dirty="0"/>
              <a:t> yang </a:t>
            </a:r>
            <a:r>
              <a:rPr lang="en-US" sz="1400" dirty="0" err="1"/>
              <a:t>tercantum</a:t>
            </a:r>
            <a:r>
              <a:rPr lang="en-US" sz="1400" dirty="0"/>
              <a:t> </a:t>
            </a:r>
            <a:r>
              <a:rPr lang="en-US" sz="1400" dirty="0" err="1"/>
              <a:t>dalam</a:t>
            </a:r>
            <a:r>
              <a:rPr lang="en-US" sz="1400" dirty="0"/>
              <a:t> SK </a:t>
            </a:r>
            <a:r>
              <a:rPr lang="en-US" sz="1400" dirty="0" err="1"/>
              <a:t>penetapan</a:t>
            </a:r>
            <a:r>
              <a:rPr lang="en-US" sz="1400" dirty="0"/>
              <a:t> </a:t>
            </a:r>
            <a:r>
              <a:rPr lang="en-US" sz="1400" dirty="0" err="1"/>
              <a:t>piutang</a:t>
            </a:r>
            <a:endParaRPr lang="en-US" sz="1400" dirty="0"/>
          </a:p>
          <a:p>
            <a:pPr lvl="0" algn="just"/>
            <a:r>
              <a:rPr lang="en-US" sz="1400" dirty="0" smtClean="0"/>
              <a:t>- </a:t>
            </a:r>
            <a:r>
              <a:rPr lang="en-US" sz="1400" dirty="0" err="1" smtClean="0"/>
              <a:t>Tanggal</a:t>
            </a:r>
            <a:r>
              <a:rPr lang="en-US" sz="1400" dirty="0" smtClean="0"/>
              <a:t> </a:t>
            </a:r>
            <a:r>
              <a:rPr lang="en-US" sz="1400" dirty="0" err="1"/>
              <a:t>pembukuan</a:t>
            </a:r>
            <a:r>
              <a:rPr lang="en-US" sz="1400" dirty="0"/>
              <a:t> </a:t>
            </a:r>
            <a:r>
              <a:rPr lang="en-US" sz="1400" dirty="0" err="1"/>
              <a:t>isikan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tanggal</a:t>
            </a:r>
            <a:r>
              <a:rPr lang="en-US" sz="1400" dirty="0"/>
              <a:t> </a:t>
            </a:r>
            <a:r>
              <a:rPr lang="en-US" sz="1400" dirty="0" smtClean="0"/>
              <a:t>1 </a:t>
            </a:r>
            <a:r>
              <a:rPr lang="en-US" sz="1400" dirty="0" err="1"/>
              <a:t>Januari</a:t>
            </a:r>
            <a:r>
              <a:rPr lang="en-US" sz="1400" dirty="0"/>
              <a:t> </a:t>
            </a:r>
            <a:r>
              <a:rPr lang="en-US" sz="1400" dirty="0" smtClean="0"/>
              <a:t>2019, </a:t>
            </a:r>
            <a:endParaRPr lang="en-US" sz="1400" dirty="0"/>
          </a:p>
          <a:p>
            <a:pPr lvl="0" algn="just"/>
            <a:r>
              <a:rPr lang="en-US" sz="1400" dirty="0" err="1"/>
              <a:t>Simpan</a:t>
            </a:r>
            <a:r>
              <a:rPr lang="en-US" sz="1400" dirty="0"/>
              <a:t>, </a:t>
            </a:r>
            <a:r>
              <a:rPr lang="en-US" sz="1400" dirty="0" err="1"/>
              <a:t>lalu</a:t>
            </a:r>
            <a:r>
              <a:rPr lang="en-US" sz="1400" dirty="0"/>
              <a:t> </a:t>
            </a:r>
            <a:r>
              <a:rPr lang="en-US" sz="1400" dirty="0" err="1"/>
              <a:t>lanjutkan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perekaman</a:t>
            </a:r>
            <a:r>
              <a:rPr lang="en-US" sz="1400" dirty="0"/>
              <a:t> </a:t>
            </a:r>
            <a:r>
              <a:rPr lang="en-US" sz="1400" dirty="0" err="1"/>
              <a:t>piutang</a:t>
            </a:r>
            <a:r>
              <a:rPr lang="en-US" sz="1400" dirty="0"/>
              <a:t> </a:t>
            </a:r>
            <a:r>
              <a:rPr lang="en-US" sz="1400" dirty="0" err="1"/>
              <a:t>pegawai</a:t>
            </a:r>
            <a:r>
              <a:rPr lang="en-US" sz="1400" dirty="0"/>
              <a:t> B</a:t>
            </a:r>
            <a:r>
              <a:rPr lang="en-US" sz="1400" dirty="0">
                <a:solidFill>
                  <a:srgbClr val="0168FF"/>
                </a:solidFill>
              </a:rPr>
              <a:t> </a:t>
            </a:r>
            <a:r>
              <a:rPr lang="en-US" sz="1400" dirty="0" err="1">
                <a:solidFill>
                  <a:srgbClr val="0168FF"/>
                </a:solidFill>
              </a:rPr>
              <a:t>untuk</a:t>
            </a:r>
            <a:r>
              <a:rPr lang="en-US" sz="1400" dirty="0">
                <a:solidFill>
                  <a:srgbClr val="0168FF"/>
                </a:solidFill>
              </a:rPr>
              <a:t> </a:t>
            </a:r>
            <a:r>
              <a:rPr lang="en-US" sz="1400" dirty="0" err="1">
                <a:solidFill>
                  <a:srgbClr val="0168FF"/>
                </a:solidFill>
              </a:rPr>
              <a:t>Piutang</a:t>
            </a:r>
            <a:r>
              <a:rPr lang="en-US" sz="1400" dirty="0">
                <a:solidFill>
                  <a:srgbClr val="0168FF"/>
                </a:solidFill>
              </a:rPr>
              <a:t> </a:t>
            </a:r>
            <a:r>
              <a:rPr lang="en-US" sz="1400" dirty="0" err="1">
                <a:solidFill>
                  <a:srgbClr val="0168FF"/>
                </a:solidFill>
              </a:rPr>
              <a:t>Nomor</a:t>
            </a:r>
            <a:r>
              <a:rPr lang="en-US" sz="1400" dirty="0">
                <a:solidFill>
                  <a:srgbClr val="0168FF"/>
                </a:solidFill>
              </a:rPr>
              <a:t> </a:t>
            </a:r>
            <a:r>
              <a:rPr lang="en-US" sz="1400" dirty="0" smtClean="0">
                <a:solidFill>
                  <a:srgbClr val="0168FF"/>
                </a:solidFill>
              </a:rPr>
              <a:t>2</a:t>
            </a:r>
            <a:endParaRPr lang="en-US" sz="1400" dirty="0">
              <a:solidFill>
                <a:srgbClr val="0168FF"/>
              </a:solidFill>
            </a:endParaRPr>
          </a:p>
          <a:p>
            <a:pPr lvl="0" algn="just"/>
            <a:r>
              <a:rPr lang="en-US" sz="1400" dirty="0"/>
              <a:t>- </a:t>
            </a:r>
            <a:r>
              <a:rPr lang="en-US" sz="1400" dirty="0" err="1"/>
              <a:t>Pilih</a:t>
            </a:r>
            <a:r>
              <a:rPr lang="en-US" sz="1400" dirty="0"/>
              <a:t> </a:t>
            </a:r>
            <a:r>
              <a:rPr lang="en-US" sz="1400" dirty="0" err="1"/>
              <a:t>referensi</a:t>
            </a:r>
            <a:r>
              <a:rPr lang="en-US" sz="1400" dirty="0"/>
              <a:t> </a:t>
            </a:r>
            <a:r>
              <a:rPr lang="en-US" sz="1400" dirty="0" err="1"/>
              <a:t>debitur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memilih</a:t>
            </a:r>
            <a:r>
              <a:rPr lang="en-US" sz="1400" dirty="0"/>
              <a:t> </a:t>
            </a:r>
            <a:r>
              <a:rPr lang="en-US" sz="1400" dirty="0" err="1"/>
              <a:t>pegawai</a:t>
            </a:r>
            <a:r>
              <a:rPr lang="en-US" sz="1400" dirty="0"/>
              <a:t> B </a:t>
            </a:r>
          </a:p>
          <a:p>
            <a:pPr lvl="0" algn="just"/>
            <a:r>
              <a:rPr lang="en-US" sz="1400" dirty="0"/>
              <a:t>- </a:t>
            </a:r>
            <a:r>
              <a:rPr lang="en-US" sz="1400" dirty="0" err="1"/>
              <a:t>isikan</a:t>
            </a:r>
            <a:r>
              <a:rPr lang="en-US" sz="1400" dirty="0"/>
              <a:t> </a:t>
            </a:r>
            <a:r>
              <a:rPr lang="en-US" sz="1400" dirty="0" err="1"/>
              <a:t>tanggal</a:t>
            </a:r>
            <a:r>
              <a:rPr lang="en-US" sz="1400" dirty="0"/>
              <a:t> </a:t>
            </a:r>
            <a:r>
              <a:rPr lang="en-US" sz="1400" dirty="0" err="1"/>
              <a:t>mulai</a:t>
            </a:r>
            <a:r>
              <a:rPr lang="en-US" sz="1400" dirty="0"/>
              <a:t> </a:t>
            </a:r>
            <a:r>
              <a:rPr lang="en-US" sz="1400" dirty="0" err="1"/>
              <a:t>piutang</a:t>
            </a:r>
            <a:r>
              <a:rPr lang="en-US" sz="1400" dirty="0"/>
              <a:t> 1 April 2016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jatuh</a:t>
            </a:r>
            <a:r>
              <a:rPr lang="en-US" sz="1400" dirty="0"/>
              <a:t> tempo 31 </a:t>
            </a:r>
            <a:r>
              <a:rPr lang="en-US" sz="1400" dirty="0" err="1"/>
              <a:t>Oktober</a:t>
            </a:r>
            <a:r>
              <a:rPr lang="en-US" sz="1400" dirty="0"/>
              <a:t> 2019</a:t>
            </a:r>
          </a:p>
          <a:p>
            <a:pPr lvl="0" algn="just"/>
            <a:r>
              <a:rPr lang="en-US" sz="1400" dirty="0"/>
              <a:t>- </a:t>
            </a:r>
            <a:r>
              <a:rPr lang="en-US" sz="1400" dirty="0" err="1"/>
              <a:t>Pilih</a:t>
            </a:r>
            <a:r>
              <a:rPr lang="en-US" sz="1400" dirty="0"/>
              <a:t> </a:t>
            </a:r>
            <a:r>
              <a:rPr lang="en-US" sz="1400" dirty="0" err="1"/>
              <a:t>kualitas</a:t>
            </a:r>
            <a:r>
              <a:rPr lang="en-US" sz="1400" dirty="0"/>
              <a:t> </a:t>
            </a:r>
            <a:r>
              <a:rPr lang="en-US" sz="1400" dirty="0" err="1"/>
              <a:t>piutang</a:t>
            </a:r>
            <a:r>
              <a:rPr lang="en-US" sz="1400" dirty="0"/>
              <a:t> </a:t>
            </a:r>
            <a:r>
              <a:rPr lang="en-US" sz="1400" dirty="0" err="1"/>
              <a:t>Lancar</a:t>
            </a:r>
            <a:endParaRPr lang="en-US" sz="1400" dirty="0"/>
          </a:p>
          <a:p>
            <a:pPr lvl="0" algn="just"/>
            <a:r>
              <a:rPr lang="en-US" sz="1400" dirty="0"/>
              <a:t>- </a:t>
            </a:r>
            <a:r>
              <a:rPr lang="en-US" sz="1400" dirty="0" err="1"/>
              <a:t>Isikan</a:t>
            </a:r>
            <a:r>
              <a:rPr lang="en-US" sz="1400" dirty="0"/>
              <a:t> </a:t>
            </a:r>
            <a:r>
              <a:rPr lang="en-US" sz="1400" b="1" dirty="0" err="1">
                <a:solidFill>
                  <a:srgbClr val="0168FF"/>
                </a:solidFill>
              </a:rPr>
              <a:t>nilai</a:t>
            </a:r>
            <a:r>
              <a:rPr lang="en-US" sz="1400" b="1" dirty="0">
                <a:solidFill>
                  <a:srgbClr val="0168FF"/>
                </a:solidFill>
              </a:rPr>
              <a:t> </a:t>
            </a:r>
            <a:r>
              <a:rPr lang="en-US" sz="1400" b="1" dirty="0" err="1">
                <a:solidFill>
                  <a:srgbClr val="0168FF"/>
                </a:solidFill>
              </a:rPr>
              <a:t>piutang</a:t>
            </a:r>
            <a:r>
              <a:rPr lang="en-US" sz="1400" b="1" dirty="0">
                <a:solidFill>
                  <a:srgbClr val="0168FF"/>
                </a:solidFill>
              </a:rPr>
              <a:t> </a:t>
            </a:r>
            <a:r>
              <a:rPr lang="en-US" sz="1400" dirty="0" smtClean="0"/>
              <a:t>20.000.000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b="1" dirty="0" err="1">
                <a:solidFill>
                  <a:srgbClr val="0168FF"/>
                </a:solidFill>
              </a:rPr>
              <a:t>nilai</a:t>
            </a:r>
            <a:r>
              <a:rPr lang="en-US" sz="1400" b="1" dirty="0">
                <a:solidFill>
                  <a:srgbClr val="0168FF"/>
                </a:solidFill>
              </a:rPr>
              <a:t> </a:t>
            </a:r>
            <a:r>
              <a:rPr lang="en-US" sz="1400" b="1" dirty="0" err="1">
                <a:solidFill>
                  <a:srgbClr val="0168FF"/>
                </a:solidFill>
              </a:rPr>
              <a:t>penyisihan</a:t>
            </a:r>
            <a:r>
              <a:rPr lang="en-US" sz="1400" b="1" dirty="0">
                <a:solidFill>
                  <a:srgbClr val="0168FF"/>
                </a:solidFill>
              </a:rPr>
              <a:t> </a:t>
            </a:r>
            <a:r>
              <a:rPr lang="en-US" sz="1400" b="1" dirty="0" err="1">
                <a:solidFill>
                  <a:srgbClr val="0168FF"/>
                </a:solidFill>
              </a:rPr>
              <a:t>piutang</a:t>
            </a:r>
            <a:r>
              <a:rPr lang="en-US" sz="1400" b="1" dirty="0">
                <a:solidFill>
                  <a:srgbClr val="0168FF"/>
                </a:solidFill>
              </a:rPr>
              <a:t> </a:t>
            </a:r>
            <a:r>
              <a:rPr lang="en-US" sz="1400" dirty="0" smtClean="0"/>
              <a:t>100.000</a:t>
            </a:r>
            <a:endParaRPr lang="en-US" sz="1400" dirty="0"/>
          </a:p>
          <a:p>
            <a:pPr lvl="0" algn="just"/>
            <a:r>
              <a:rPr lang="en-US" sz="1400" dirty="0"/>
              <a:t>- </a:t>
            </a:r>
            <a:r>
              <a:rPr lang="en-US" sz="1400" dirty="0" err="1"/>
              <a:t>Nomor</a:t>
            </a:r>
            <a:r>
              <a:rPr lang="en-US" sz="1400" dirty="0"/>
              <a:t> SK </a:t>
            </a:r>
            <a:r>
              <a:rPr lang="en-US" sz="1400" dirty="0" err="1"/>
              <a:t>diisi</a:t>
            </a:r>
            <a:r>
              <a:rPr lang="en-US" sz="1400" dirty="0"/>
              <a:t> </a:t>
            </a:r>
            <a:r>
              <a:rPr lang="en-US" sz="1400" dirty="0" smtClean="0"/>
              <a:t>02/2016 </a:t>
            </a:r>
            <a:r>
              <a:rPr lang="en-US" sz="1400" dirty="0" err="1"/>
              <a:t>dan</a:t>
            </a:r>
            <a:r>
              <a:rPr lang="en-US" sz="1400" dirty="0"/>
              <a:t> </a:t>
            </a:r>
            <a:r>
              <a:rPr lang="en-US" sz="1400" dirty="0" err="1"/>
              <a:t>tanggal</a:t>
            </a:r>
            <a:r>
              <a:rPr lang="en-US" sz="1400" dirty="0"/>
              <a:t> </a:t>
            </a:r>
            <a:r>
              <a:rPr lang="en-US" sz="1400" dirty="0" err="1"/>
              <a:t>diisi</a:t>
            </a:r>
            <a:r>
              <a:rPr lang="en-US" sz="1400" dirty="0"/>
              <a:t> </a:t>
            </a:r>
            <a:r>
              <a:rPr lang="en-US" sz="1400" dirty="0" err="1"/>
              <a:t>sesuai</a:t>
            </a:r>
            <a:r>
              <a:rPr lang="en-US" sz="1400" dirty="0"/>
              <a:t> yang </a:t>
            </a:r>
            <a:r>
              <a:rPr lang="en-US" sz="1400" dirty="0" err="1"/>
              <a:t>tercantum</a:t>
            </a:r>
            <a:r>
              <a:rPr lang="en-US" sz="1400" dirty="0"/>
              <a:t> </a:t>
            </a:r>
            <a:r>
              <a:rPr lang="en-US" sz="1400" dirty="0" err="1"/>
              <a:t>dalam</a:t>
            </a:r>
            <a:r>
              <a:rPr lang="en-US" sz="1400" dirty="0"/>
              <a:t> SK </a:t>
            </a:r>
            <a:r>
              <a:rPr lang="en-US" sz="1400" dirty="0" err="1"/>
              <a:t>penetapan</a:t>
            </a:r>
            <a:r>
              <a:rPr lang="en-US" sz="1400" dirty="0"/>
              <a:t> </a:t>
            </a:r>
            <a:r>
              <a:rPr lang="en-US" sz="1400" dirty="0" err="1"/>
              <a:t>piutang</a:t>
            </a:r>
            <a:endParaRPr lang="en-US" sz="1400" dirty="0"/>
          </a:p>
          <a:p>
            <a:pPr lvl="0" algn="just"/>
            <a:r>
              <a:rPr lang="en-US" sz="1400" dirty="0" smtClean="0"/>
              <a:t>- </a:t>
            </a:r>
            <a:r>
              <a:rPr lang="en-US" sz="1400" dirty="0" err="1" smtClean="0"/>
              <a:t>Tanggal</a:t>
            </a:r>
            <a:r>
              <a:rPr lang="en-US" sz="1400" dirty="0" smtClean="0"/>
              <a:t> </a:t>
            </a:r>
            <a:r>
              <a:rPr lang="en-US" sz="1400" dirty="0" err="1"/>
              <a:t>pembukuan</a:t>
            </a:r>
            <a:r>
              <a:rPr lang="en-US" sz="1400" dirty="0"/>
              <a:t> </a:t>
            </a:r>
            <a:r>
              <a:rPr lang="en-US" sz="1400" dirty="0" err="1"/>
              <a:t>isikan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tanggal</a:t>
            </a:r>
            <a:r>
              <a:rPr lang="en-US" sz="1400" dirty="0"/>
              <a:t> 1 </a:t>
            </a:r>
            <a:r>
              <a:rPr lang="en-US" sz="1400" dirty="0" err="1"/>
              <a:t>Januari</a:t>
            </a:r>
            <a:r>
              <a:rPr lang="en-US" sz="1400" dirty="0"/>
              <a:t> </a:t>
            </a:r>
            <a:r>
              <a:rPr lang="en-US" sz="1400" dirty="0" smtClean="0"/>
              <a:t>2019</a:t>
            </a:r>
          </a:p>
          <a:p>
            <a:pPr lvl="0" algn="just"/>
            <a:endParaRPr lang="en-US" sz="1400" dirty="0"/>
          </a:p>
          <a:p>
            <a:pPr lvl="0" algn="just"/>
            <a:r>
              <a:rPr lang="en-US" sz="1400" dirty="0" err="1"/>
              <a:t>Sehingga</a:t>
            </a:r>
            <a:r>
              <a:rPr lang="en-US" sz="1400" dirty="0"/>
              <a:t> </a:t>
            </a:r>
            <a:r>
              <a:rPr lang="en-US" sz="1400" dirty="0" err="1"/>
              <a:t>saldo</a:t>
            </a:r>
            <a:r>
              <a:rPr lang="en-US" sz="1400" dirty="0"/>
              <a:t> </a:t>
            </a:r>
            <a:r>
              <a:rPr lang="en-US" sz="1400" dirty="0" err="1"/>
              <a:t>awal</a:t>
            </a:r>
            <a:r>
              <a:rPr lang="en-US" sz="1400" dirty="0"/>
              <a:t> </a:t>
            </a:r>
            <a:r>
              <a:rPr lang="en-US" sz="1400" dirty="0" err="1"/>
              <a:t>tahun</a:t>
            </a:r>
            <a:r>
              <a:rPr lang="en-US" sz="1400" dirty="0"/>
              <a:t> di </a:t>
            </a:r>
            <a:r>
              <a:rPr lang="en-US" sz="1400" dirty="0" err="1"/>
              <a:t>Neraca</a:t>
            </a:r>
            <a:r>
              <a:rPr lang="en-US" sz="1400" dirty="0"/>
              <a:t>:</a:t>
            </a:r>
          </a:p>
          <a:p>
            <a:pPr lvl="0" algn="just"/>
            <a:r>
              <a:rPr lang="en-US" sz="1400" dirty="0" err="1"/>
              <a:t>Piutang</a:t>
            </a:r>
            <a:r>
              <a:rPr lang="en-US" sz="1400" dirty="0"/>
              <a:t> TGR </a:t>
            </a:r>
            <a:r>
              <a:rPr lang="en-US" sz="1400" dirty="0" smtClean="0"/>
              <a:t>	40.000.000</a:t>
            </a:r>
            <a:endParaRPr lang="en-US" sz="1400" dirty="0"/>
          </a:p>
          <a:p>
            <a:pPr lvl="0" algn="just"/>
            <a:r>
              <a:rPr lang="en-US" sz="1400" dirty="0" err="1"/>
              <a:t>Penyisihan</a:t>
            </a:r>
            <a:r>
              <a:rPr lang="en-US" sz="1400" dirty="0"/>
              <a:t> PTT- TGR </a:t>
            </a:r>
            <a:r>
              <a:rPr lang="en-US" sz="1400" dirty="0" smtClean="0"/>
              <a:t>	200.000</a:t>
            </a:r>
            <a:endParaRPr lang="en-US" sz="1600" dirty="0" smtClean="0"/>
          </a:p>
          <a:p>
            <a:pPr marL="342900" lvl="0" indent="-342900">
              <a:buAutoNum type="arabicPeriod" startAt="4"/>
            </a:pPr>
            <a:endParaRPr lang="en-US" sz="1600" dirty="0" smtClean="0"/>
          </a:p>
          <a:p>
            <a:pPr lvl="0">
              <a:tabLst>
                <a:tab pos="361950" algn="l"/>
              </a:tabLst>
            </a:pPr>
            <a:endParaRPr lang="en-US" sz="1600" dirty="0" smtClean="0"/>
          </a:p>
          <a:p>
            <a:pPr marL="342900" lvl="0" indent="-342900">
              <a:buAutoNum type="arabicPeriod"/>
            </a:pPr>
            <a:endParaRPr lang="en-US" sz="1600" dirty="0"/>
          </a:p>
          <a:p>
            <a:pPr lvl="0" algn="just"/>
            <a:endParaRPr lang="en-US" sz="1600" dirty="0" smtClean="0"/>
          </a:p>
          <a:p>
            <a:pPr lvl="0" algn="just"/>
            <a:endParaRPr lang="en-US" sz="1600" dirty="0"/>
          </a:p>
          <a:p>
            <a:pPr lvl="0" algn="just"/>
            <a:r>
              <a:rPr lang="en-US" sz="1600" dirty="0" smtClean="0"/>
              <a:t> </a:t>
            </a:r>
          </a:p>
        </p:txBody>
      </p:sp>
      <p:sp>
        <p:nvSpPr>
          <p:cNvPr id="4" name="Oval Callout 3"/>
          <p:cNvSpPr/>
          <p:nvPr/>
        </p:nvSpPr>
        <p:spPr>
          <a:xfrm>
            <a:off x="6781800" y="1828800"/>
            <a:ext cx="2362200" cy="1524000"/>
          </a:xfrm>
          <a:prstGeom prst="wedgeEllipseCallout">
            <a:avLst>
              <a:gd name="adj1" fmla="val -52817"/>
              <a:gd name="adj2" fmla="val 417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PENCATATAN</a:t>
            </a:r>
          </a:p>
          <a:p>
            <a:pPr algn="ctr"/>
            <a:r>
              <a:rPr lang="en-US" dirty="0" smtClean="0"/>
              <a:t>MODUL PIUTANG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30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LANGKAH- LANGKAH PENGGUNAAN PERTAMA KALI </a:t>
            </a:r>
            <a:r>
              <a:rPr lang="en-US" sz="2400" b="1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(TRANSAKSI 2019)</a:t>
            </a:r>
            <a:endParaRPr lang="en-US" sz="3200" b="1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412" y="1524000"/>
            <a:ext cx="81297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en-US" dirty="0" err="1" smtClean="0"/>
              <a:t>Merekam</a:t>
            </a:r>
            <a:r>
              <a:rPr lang="en-US" dirty="0" smtClean="0"/>
              <a:t> data </a:t>
            </a:r>
            <a:r>
              <a:rPr lang="en-US" dirty="0" err="1" smtClean="0"/>
              <a:t>referensi</a:t>
            </a:r>
            <a:r>
              <a:rPr lang="en-US" dirty="0" smtClean="0"/>
              <a:t> </a:t>
            </a:r>
            <a:r>
              <a:rPr lang="en-US" dirty="0" err="1" smtClean="0"/>
              <a:t>Debitur</a:t>
            </a:r>
            <a:r>
              <a:rPr lang="en-US" dirty="0" smtClean="0"/>
              <a:t> </a:t>
            </a:r>
            <a:r>
              <a:rPr lang="en-US" dirty="0" err="1" smtClean="0"/>
              <a:t>baru</a:t>
            </a:r>
            <a:r>
              <a:rPr lang="en-US" dirty="0" smtClean="0"/>
              <a:t> (</a:t>
            </a:r>
            <a:r>
              <a:rPr lang="en-US" dirty="0" err="1" smtClean="0"/>
              <a:t>apabila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)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SK </a:t>
            </a:r>
            <a:r>
              <a:rPr lang="en-US" dirty="0" err="1" smtClean="0"/>
              <a:t>Penetapan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endParaRPr lang="en-US" dirty="0" smtClean="0"/>
          </a:p>
          <a:p>
            <a:pPr marL="342900" lvl="0" indent="-342900" algn="just">
              <a:buFont typeface="+mj-lt"/>
              <a:buAutoNum type="arabicPeriod"/>
            </a:pPr>
            <a:endParaRPr lang="en-US" dirty="0" smtClean="0"/>
          </a:p>
          <a:p>
            <a:pPr marL="342900" lvl="0" indent="-342900" algn="just">
              <a:buFont typeface="+mj-lt"/>
              <a:buAutoNum type="arabicPeriod"/>
            </a:pPr>
            <a:r>
              <a:rPr lang="en-US" dirty="0" err="1" smtClean="0"/>
              <a:t>Merekam</a:t>
            </a:r>
            <a:r>
              <a:rPr lang="en-US" dirty="0" smtClean="0"/>
              <a:t> data </a:t>
            </a:r>
            <a:r>
              <a:rPr lang="en-US" dirty="0" err="1" smtClean="0"/>
              <a:t>piutang</a:t>
            </a:r>
            <a:r>
              <a:rPr lang="en-US" dirty="0" smtClean="0"/>
              <a:t> yang </a:t>
            </a:r>
            <a:r>
              <a:rPr lang="en-US" dirty="0" err="1" smtClean="0"/>
              <a:t>ditetapkan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2019 per id </a:t>
            </a:r>
            <a:r>
              <a:rPr lang="en-US" dirty="0" err="1" smtClean="0"/>
              <a:t>piutang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menu </a:t>
            </a:r>
            <a:r>
              <a:rPr lang="en-US" dirty="0" err="1" smtClean="0"/>
              <a:t>pencatatan</a:t>
            </a:r>
            <a:r>
              <a:rPr lang="en-US" dirty="0" smtClean="0"/>
              <a:t> </a:t>
            </a:r>
            <a:r>
              <a:rPr lang="en-US" dirty="0" err="1" smtClean="0"/>
              <a:t>tagihan</a:t>
            </a:r>
            <a:r>
              <a:rPr lang="en-US" dirty="0" smtClean="0"/>
              <a:t>/</a:t>
            </a:r>
            <a:r>
              <a:rPr lang="en-US" dirty="0" err="1" smtClean="0"/>
              <a:t>piutang</a:t>
            </a:r>
            <a:r>
              <a:rPr lang="en-US" dirty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memilih</a:t>
            </a:r>
            <a:r>
              <a:rPr lang="en-US" dirty="0" smtClean="0"/>
              <a:t> </a:t>
            </a:r>
            <a:r>
              <a:rPr lang="en-US" dirty="0" err="1" smtClean="0"/>
              <a:t>jenisnya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r>
              <a:rPr lang="en-US" dirty="0" smtClean="0"/>
              <a:t> </a:t>
            </a:r>
            <a:r>
              <a:rPr lang="en-US" dirty="0" err="1" smtClean="0"/>
              <a:t>baru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SK </a:t>
            </a:r>
            <a:r>
              <a:rPr lang="en-US" dirty="0" err="1" smtClean="0"/>
              <a:t>Penetapan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endParaRPr lang="en-US" dirty="0" smtClean="0"/>
          </a:p>
          <a:p>
            <a:pPr marL="342900" lvl="0" indent="-342900" algn="just">
              <a:buFont typeface="+mj-lt"/>
              <a:buAutoNum type="arabicPeriod"/>
            </a:pPr>
            <a:endParaRPr lang="en-US" dirty="0" smtClean="0"/>
          </a:p>
          <a:p>
            <a:pPr marL="342900" lvl="0" indent="-342900" algn="just">
              <a:buFont typeface="+mj-lt"/>
              <a:buAutoNum type="arabicPeriod"/>
            </a:pPr>
            <a:r>
              <a:rPr lang="en-US" dirty="0" err="1" smtClean="0"/>
              <a:t>Merekam</a:t>
            </a:r>
            <a:r>
              <a:rPr lang="en-US" dirty="0" smtClean="0"/>
              <a:t> </a:t>
            </a:r>
            <a:r>
              <a:rPr lang="en-US" dirty="0" err="1" smtClean="0"/>
              <a:t>transaksi</a:t>
            </a:r>
            <a:r>
              <a:rPr lang="en-US" dirty="0" smtClean="0"/>
              <a:t> </a:t>
            </a:r>
            <a:r>
              <a:rPr lang="en-US" dirty="0" err="1" smtClean="0"/>
              <a:t>pembayaran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piutang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menu settlement</a:t>
            </a:r>
          </a:p>
          <a:p>
            <a:pPr marL="342900" lvl="0" indent="-342900" algn="just">
              <a:buFont typeface="+mj-lt"/>
              <a:buAutoNum type="arabicPeriod"/>
            </a:pPr>
            <a:endParaRPr lang="en-US" dirty="0" smtClean="0"/>
          </a:p>
          <a:p>
            <a:pPr marL="342900" lvl="0" indent="-342900" algn="just">
              <a:buFont typeface="+mj-lt"/>
              <a:buAutoNum type="arabicPeriod"/>
            </a:pPr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penyisihan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bulan</a:t>
            </a:r>
            <a:r>
              <a:rPr lang="en-US" dirty="0" smtClean="0"/>
              <a:t> </a:t>
            </a:r>
            <a:r>
              <a:rPr lang="en-US" dirty="0" err="1" smtClean="0"/>
              <a:t>Juni</a:t>
            </a:r>
            <a:r>
              <a:rPr lang="en-US" dirty="0" smtClean="0"/>
              <a:t> 2019</a:t>
            </a:r>
          </a:p>
          <a:p>
            <a:pPr marL="342900" lvl="0" indent="-342900" algn="just">
              <a:buFont typeface="+mj-lt"/>
              <a:buAutoNum type="arabicPeriod"/>
            </a:pPr>
            <a:endParaRPr lang="en-US" dirty="0" smtClean="0"/>
          </a:p>
          <a:p>
            <a:pPr lvl="0"/>
            <a:endParaRPr lang="en-US" dirty="0" smtClean="0"/>
          </a:p>
          <a:p>
            <a:pPr marL="342900" lvl="0" indent="-342900">
              <a:buAutoNum type="arabicPeriod" startAt="4"/>
            </a:pPr>
            <a:endParaRPr lang="en-US" dirty="0" smtClean="0"/>
          </a:p>
          <a:p>
            <a:pPr lvl="0">
              <a:tabLst>
                <a:tab pos="361950" algn="l"/>
              </a:tabLst>
            </a:pPr>
            <a:endParaRPr lang="en-US" dirty="0" smtClean="0"/>
          </a:p>
          <a:p>
            <a:pPr marL="342900" lvl="0" indent="-342900">
              <a:buAutoNum type="arabicPeriod"/>
            </a:pPr>
            <a:endParaRPr lang="en-US" dirty="0"/>
          </a:p>
          <a:p>
            <a:pPr lvl="0" algn="just"/>
            <a:endParaRPr lang="en-US" dirty="0" smtClean="0"/>
          </a:p>
          <a:p>
            <a:pPr lvl="0" algn="just"/>
            <a:endParaRPr lang="en-US" dirty="0"/>
          </a:p>
          <a:p>
            <a:pPr lvl="0" algn="just"/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358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412" y="274638"/>
            <a:ext cx="8586988" cy="792162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LANGKAH- LANGKAH PENGGUNAAN PERTAMA KALI </a:t>
            </a:r>
            <a:r>
              <a:rPr lang="en-US" sz="2400" b="1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</a:t>
            </a:r>
            <a:r>
              <a:rPr lang="en-US" sz="2400" b="1" dirty="0" smtClean="0">
                <a:solidFill>
                  <a:schemeClr val="tx2"/>
                </a:solidFill>
                <a:latin typeface="Century Gothic" charset="0"/>
                <a:ea typeface="Century Gothic" charset="0"/>
                <a:cs typeface="Century Gothic" charset="0"/>
              </a:rPr>
              <a:t>ILUSTRASI </a:t>
            </a:r>
            <a:r>
              <a:rPr lang="en-US" sz="2400" b="1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TRANSAKSI 2019)</a:t>
            </a:r>
            <a:endParaRPr lang="en-US" sz="3200" b="1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412" y="1524000"/>
            <a:ext cx="81297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1600" dirty="0" err="1" smtClean="0"/>
              <a:t>Diterbitkan</a:t>
            </a:r>
            <a:r>
              <a:rPr lang="en-US" sz="1600" dirty="0" smtClean="0"/>
              <a:t> SK-01/</a:t>
            </a:r>
            <a:r>
              <a:rPr lang="en-US" sz="1600" dirty="0" err="1" smtClean="0"/>
              <a:t>Piutang</a:t>
            </a:r>
            <a:r>
              <a:rPr lang="en-US" sz="1600" dirty="0" smtClean="0"/>
              <a:t>/2019 </a:t>
            </a:r>
            <a:r>
              <a:rPr lang="en-US" sz="1600" dirty="0" err="1" smtClean="0"/>
              <a:t>Penetapan</a:t>
            </a:r>
            <a:r>
              <a:rPr lang="en-US" sz="1600" dirty="0" smtClean="0"/>
              <a:t> </a:t>
            </a:r>
            <a:r>
              <a:rPr lang="en-US" sz="1600" dirty="0" err="1" smtClean="0"/>
              <a:t>Piutang</a:t>
            </a:r>
            <a:r>
              <a:rPr lang="en-US" sz="1600" dirty="0"/>
              <a:t> TGR </a:t>
            </a:r>
            <a:r>
              <a:rPr lang="en-US" sz="1600" dirty="0" err="1"/>
              <a:t>pada</a:t>
            </a:r>
            <a:r>
              <a:rPr lang="en-US" sz="1600" dirty="0"/>
              <a:t> </a:t>
            </a:r>
            <a:r>
              <a:rPr lang="en-US" sz="1600" dirty="0" err="1" smtClean="0"/>
              <a:t>tanggal</a:t>
            </a:r>
            <a:r>
              <a:rPr lang="en-US" sz="1600" dirty="0" smtClean="0"/>
              <a:t> 1 </a:t>
            </a:r>
            <a:r>
              <a:rPr lang="en-US" sz="1600" dirty="0" err="1" smtClean="0"/>
              <a:t>Maret</a:t>
            </a:r>
            <a:r>
              <a:rPr lang="en-US" sz="1600" dirty="0" smtClean="0"/>
              <a:t> 2019 </a:t>
            </a:r>
            <a:r>
              <a:rPr lang="en-US" sz="1600" dirty="0" err="1" smtClean="0"/>
              <a:t>terhadap</a:t>
            </a:r>
            <a:r>
              <a:rPr lang="en-US" sz="1600" dirty="0" smtClean="0"/>
              <a:t> </a:t>
            </a:r>
            <a:r>
              <a:rPr lang="en-US" sz="1600" dirty="0" err="1" smtClean="0"/>
              <a:t>pegawai</a:t>
            </a:r>
            <a:r>
              <a:rPr lang="en-US" sz="1600" dirty="0" smtClean="0"/>
              <a:t> C </a:t>
            </a:r>
            <a:r>
              <a:rPr lang="en-US" sz="1600" dirty="0" err="1" smtClean="0"/>
              <a:t>atas</a:t>
            </a:r>
            <a:r>
              <a:rPr lang="en-US" sz="1600" dirty="0" smtClean="0"/>
              <a:t> </a:t>
            </a:r>
            <a:r>
              <a:rPr lang="en-US" sz="1600" dirty="0" err="1" smtClean="0"/>
              <a:t>kehilangan</a:t>
            </a:r>
            <a:r>
              <a:rPr lang="en-US" sz="1600" dirty="0" smtClean="0"/>
              <a:t> Mobil </a:t>
            </a:r>
            <a:r>
              <a:rPr lang="en-US" sz="1600" dirty="0" err="1" smtClean="0"/>
              <a:t>Dinas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nilai</a:t>
            </a:r>
            <a:r>
              <a:rPr lang="en-US" sz="1600" dirty="0" smtClean="0"/>
              <a:t> 100.000.000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jatuh</a:t>
            </a:r>
            <a:r>
              <a:rPr lang="en-US" sz="1600" dirty="0" smtClean="0"/>
              <a:t> tempo 31 Mei 2023</a:t>
            </a:r>
          </a:p>
          <a:p>
            <a:pPr lvl="0" algn="just"/>
            <a:endParaRPr lang="en-US" sz="1600" dirty="0" smtClean="0"/>
          </a:p>
          <a:p>
            <a:pPr lvl="0" algn="just"/>
            <a:r>
              <a:rPr lang="en-US" sz="1600" dirty="0" err="1" smtClean="0">
                <a:solidFill>
                  <a:schemeClr val="tx2"/>
                </a:solidFill>
              </a:rPr>
              <a:t>Pencatatannya</a:t>
            </a:r>
            <a:r>
              <a:rPr lang="en-US" sz="1600" dirty="0" smtClean="0">
                <a:solidFill>
                  <a:schemeClr val="tx2"/>
                </a:solidFill>
              </a:rPr>
              <a:t> di </a:t>
            </a:r>
            <a:r>
              <a:rPr lang="en-US" sz="1600" dirty="0" err="1" smtClean="0">
                <a:solidFill>
                  <a:schemeClr val="tx2"/>
                </a:solidFill>
              </a:rPr>
              <a:t>Modul</a:t>
            </a:r>
            <a:r>
              <a:rPr lang="en-US" sz="1600" dirty="0" smtClean="0">
                <a:solidFill>
                  <a:schemeClr val="tx2"/>
                </a:solidFill>
              </a:rPr>
              <a:t> </a:t>
            </a:r>
            <a:r>
              <a:rPr lang="en-US" sz="1600" dirty="0" err="1" smtClean="0">
                <a:solidFill>
                  <a:schemeClr val="tx2"/>
                </a:solidFill>
              </a:rPr>
              <a:t>Piutang</a:t>
            </a:r>
            <a:endParaRPr lang="en-US" sz="1600" dirty="0" smtClean="0">
              <a:solidFill>
                <a:schemeClr val="tx2"/>
              </a:solidFill>
            </a:endParaRPr>
          </a:p>
          <a:p>
            <a:pPr marL="342900" lvl="0" indent="-342900" algn="just">
              <a:buAutoNum type="arabicPeriod"/>
            </a:pPr>
            <a:r>
              <a:rPr lang="en-US" sz="1600" dirty="0" err="1" smtClean="0"/>
              <a:t>Rekam</a:t>
            </a:r>
            <a:r>
              <a:rPr lang="en-US" sz="1600" dirty="0" smtClean="0"/>
              <a:t> </a:t>
            </a:r>
            <a:r>
              <a:rPr lang="en-US" sz="1600" dirty="0" err="1" smtClean="0"/>
              <a:t>Referensi</a:t>
            </a:r>
            <a:r>
              <a:rPr lang="en-US" sz="1600" dirty="0" smtClean="0"/>
              <a:t> </a:t>
            </a:r>
            <a:r>
              <a:rPr lang="en-US" sz="1600" dirty="0" err="1" smtClean="0"/>
              <a:t>Debitur</a:t>
            </a:r>
            <a:r>
              <a:rPr lang="en-US" sz="1600" dirty="0" smtClean="0"/>
              <a:t> </a:t>
            </a:r>
            <a:r>
              <a:rPr lang="en-US" sz="1600" dirty="0" err="1" smtClean="0"/>
              <a:t>pegawai</a:t>
            </a:r>
            <a:r>
              <a:rPr lang="en-US" sz="1600" dirty="0" smtClean="0"/>
              <a:t> C</a:t>
            </a:r>
          </a:p>
          <a:p>
            <a:pPr marL="342900" lvl="0" indent="-342900" algn="just">
              <a:buAutoNum type="arabicPeriod"/>
            </a:pPr>
            <a:endParaRPr lang="en-US" sz="1600" dirty="0" smtClean="0"/>
          </a:p>
          <a:p>
            <a:pPr marL="342900" lvl="0" indent="-342900" algn="just">
              <a:buAutoNum type="arabicPeriod"/>
            </a:pPr>
            <a:r>
              <a:rPr lang="en-US" sz="1600" dirty="0" err="1" smtClean="0"/>
              <a:t>Rekam</a:t>
            </a:r>
            <a:r>
              <a:rPr lang="en-US" sz="1600" dirty="0" smtClean="0"/>
              <a:t> </a:t>
            </a:r>
            <a:r>
              <a:rPr lang="en-US" sz="1600" dirty="0" err="1" smtClean="0"/>
              <a:t>Transaksi</a:t>
            </a:r>
            <a:r>
              <a:rPr lang="en-US" sz="1600" dirty="0" smtClean="0"/>
              <a:t> </a:t>
            </a:r>
            <a:r>
              <a:rPr lang="en-US" sz="1600" dirty="0" err="1" smtClean="0"/>
              <a:t>Pencatatan</a:t>
            </a:r>
            <a:r>
              <a:rPr lang="en-US" sz="1600" dirty="0" smtClean="0"/>
              <a:t> </a:t>
            </a:r>
            <a:r>
              <a:rPr lang="en-US" sz="1600" dirty="0" err="1" smtClean="0"/>
              <a:t>Piutang</a:t>
            </a:r>
            <a:r>
              <a:rPr lang="en-US" sz="1600" dirty="0" smtClean="0"/>
              <a:t>/</a:t>
            </a:r>
            <a:r>
              <a:rPr lang="en-US" sz="1600" dirty="0" err="1" smtClean="0"/>
              <a:t>Tagihan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sumber</a:t>
            </a:r>
            <a:r>
              <a:rPr lang="en-US" sz="1600" dirty="0" smtClean="0"/>
              <a:t> </a:t>
            </a:r>
            <a:r>
              <a:rPr lang="en-US" sz="1600" dirty="0" err="1" smtClean="0"/>
              <a:t>pencatatan</a:t>
            </a:r>
            <a:r>
              <a:rPr lang="en-US" sz="1600" dirty="0" smtClean="0"/>
              <a:t> </a:t>
            </a:r>
            <a:r>
              <a:rPr lang="en-US" sz="1600" dirty="0" err="1" smtClean="0">
                <a:solidFill>
                  <a:srgbClr val="0168FF"/>
                </a:solidFill>
              </a:rPr>
              <a:t>Piutang</a:t>
            </a:r>
            <a:r>
              <a:rPr lang="en-US" sz="1600" dirty="0" smtClean="0">
                <a:solidFill>
                  <a:srgbClr val="0168FF"/>
                </a:solidFill>
              </a:rPr>
              <a:t> </a:t>
            </a:r>
            <a:r>
              <a:rPr lang="en-US" sz="1600" dirty="0" err="1" smtClean="0">
                <a:solidFill>
                  <a:srgbClr val="0168FF"/>
                </a:solidFill>
              </a:rPr>
              <a:t>Baru</a:t>
            </a:r>
            <a:r>
              <a:rPr lang="en-US" sz="1600" dirty="0" smtClean="0">
                <a:solidFill>
                  <a:srgbClr val="0168FF"/>
                </a:solidFill>
              </a:rPr>
              <a:t>, </a:t>
            </a:r>
            <a:r>
              <a:rPr lang="en-US" sz="1600" dirty="0" err="1" smtClean="0"/>
              <a:t>lalu</a:t>
            </a:r>
            <a:r>
              <a:rPr lang="en-US" sz="1600" dirty="0" smtClean="0"/>
              <a:t> </a:t>
            </a:r>
            <a:r>
              <a:rPr lang="en-US" sz="1600" dirty="0" err="1" smtClean="0"/>
              <a:t>isikan</a:t>
            </a:r>
            <a:r>
              <a:rPr lang="en-US" sz="1600" dirty="0" smtClean="0"/>
              <a:t> </a:t>
            </a:r>
            <a:r>
              <a:rPr lang="en-US" sz="1600" dirty="0" err="1" smtClean="0"/>
              <a:t>kolom</a:t>
            </a:r>
            <a:r>
              <a:rPr lang="en-US" sz="1600" dirty="0" smtClean="0"/>
              <a:t>- </a:t>
            </a:r>
            <a:r>
              <a:rPr lang="en-US" sz="1600" dirty="0" err="1" smtClean="0"/>
              <a:t>kolom</a:t>
            </a:r>
            <a:r>
              <a:rPr lang="en-US" sz="1600" dirty="0" smtClean="0"/>
              <a:t> </a:t>
            </a:r>
            <a:r>
              <a:rPr lang="en-US" sz="1600" dirty="0" err="1" smtClean="0"/>
              <a:t>pengisian</a:t>
            </a:r>
            <a:r>
              <a:rPr lang="en-US" sz="1600" dirty="0" smtClean="0"/>
              <a:t> </a:t>
            </a:r>
            <a:r>
              <a:rPr lang="en-US" sz="1600" dirty="0" err="1" smtClean="0"/>
              <a:t>sesuai</a:t>
            </a:r>
            <a:r>
              <a:rPr lang="en-US" sz="1600" dirty="0" smtClean="0"/>
              <a:t> SK</a:t>
            </a:r>
          </a:p>
          <a:p>
            <a:pPr marL="342900" lvl="0" indent="-342900" algn="just">
              <a:buAutoNum type="arabicPeriod"/>
            </a:pPr>
            <a:endParaRPr lang="en-US" dirty="0" smtClean="0"/>
          </a:p>
          <a:p>
            <a:pPr lvl="0"/>
            <a:endParaRPr lang="en-US" dirty="0" smtClean="0"/>
          </a:p>
          <a:p>
            <a:pPr marL="342900" lvl="0" indent="-342900">
              <a:buAutoNum type="arabicPeriod" startAt="4"/>
            </a:pPr>
            <a:endParaRPr lang="en-US" dirty="0" smtClean="0"/>
          </a:p>
          <a:p>
            <a:pPr lvl="0">
              <a:tabLst>
                <a:tab pos="361950" algn="l"/>
              </a:tabLst>
            </a:pPr>
            <a:endParaRPr lang="en-US" dirty="0" smtClean="0"/>
          </a:p>
          <a:p>
            <a:pPr marL="342900" lvl="0" indent="-342900">
              <a:buAutoNum type="arabicPeriod"/>
            </a:pPr>
            <a:endParaRPr lang="en-US" dirty="0"/>
          </a:p>
          <a:p>
            <a:pPr lvl="0" algn="just"/>
            <a:endParaRPr lang="en-US" dirty="0" smtClean="0"/>
          </a:p>
          <a:p>
            <a:pPr lvl="0" algn="just"/>
            <a:endParaRPr lang="en-US" dirty="0"/>
          </a:p>
          <a:p>
            <a:pPr lvl="0" algn="just"/>
            <a:r>
              <a:rPr lang="en-US" dirty="0" smtClean="0"/>
              <a:t> </a:t>
            </a:r>
          </a:p>
        </p:txBody>
      </p:sp>
      <p:pic>
        <p:nvPicPr>
          <p:cNvPr id="1026" name="Picture 2" descr="perekaman detail piuta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581400"/>
            <a:ext cx="7239000" cy="3136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586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412" y="274638"/>
            <a:ext cx="8586988" cy="868362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LANGKAH- LANGKAH PENGGUNAAN PERTAMA KALI </a:t>
            </a:r>
            <a:r>
              <a:rPr lang="en-US" sz="2400" b="1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(</a:t>
            </a:r>
            <a:r>
              <a:rPr lang="en-US" sz="2400" b="1" dirty="0" smtClean="0">
                <a:solidFill>
                  <a:schemeClr val="tx2"/>
                </a:solidFill>
                <a:latin typeface="Century Gothic" charset="0"/>
                <a:ea typeface="Century Gothic" charset="0"/>
                <a:cs typeface="Century Gothic" charset="0"/>
              </a:rPr>
              <a:t>ILUSTRASI </a:t>
            </a:r>
            <a:r>
              <a:rPr lang="en-US" sz="2400" b="1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TRANSAKSI 2019)</a:t>
            </a:r>
            <a:endParaRPr lang="en-US" sz="3200" b="1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412" y="1524000"/>
            <a:ext cx="8129788" cy="754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000" dirty="0" smtClean="0"/>
              <a:t>SPM </a:t>
            </a:r>
            <a:r>
              <a:rPr lang="en-US" sz="2000" dirty="0" err="1" smtClean="0"/>
              <a:t>Nomor</a:t>
            </a:r>
            <a:r>
              <a:rPr lang="en-US" sz="2000" dirty="0" smtClean="0"/>
              <a:t> 04 </a:t>
            </a:r>
            <a:r>
              <a:rPr lang="en-US" sz="2000" dirty="0" err="1" smtClean="0"/>
              <a:t>gaji</a:t>
            </a:r>
            <a:r>
              <a:rPr lang="en-US" sz="2000" dirty="0" smtClean="0"/>
              <a:t> </a:t>
            </a:r>
            <a:r>
              <a:rPr lang="en-US" sz="2000" dirty="0" err="1" smtClean="0"/>
              <a:t>bulan</a:t>
            </a:r>
            <a:r>
              <a:rPr lang="en-US" sz="2000" dirty="0" smtClean="0"/>
              <a:t> April 2019 yang </a:t>
            </a:r>
            <a:r>
              <a:rPr lang="en-US" sz="2000" dirty="0" err="1" smtClean="0"/>
              <a:t>sudah</a:t>
            </a:r>
            <a:r>
              <a:rPr lang="en-US" sz="2000" dirty="0" smtClean="0"/>
              <a:t> </a:t>
            </a:r>
            <a:r>
              <a:rPr lang="en-US" sz="2000" dirty="0" err="1" smtClean="0"/>
              <a:t>terbit</a:t>
            </a:r>
            <a:r>
              <a:rPr lang="en-US" sz="2000" dirty="0" smtClean="0"/>
              <a:t> SP2D, di </a:t>
            </a:r>
            <a:r>
              <a:rPr lang="en-US" sz="2000" dirty="0" err="1" smtClean="0"/>
              <a:t>dalamnya</a:t>
            </a:r>
            <a:r>
              <a:rPr lang="en-US" sz="2000" dirty="0" smtClean="0"/>
              <a:t> </a:t>
            </a:r>
            <a:r>
              <a:rPr lang="en-US" sz="2000" dirty="0" err="1" smtClean="0"/>
              <a:t>terdapat</a:t>
            </a:r>
            <a:r>
              <a:rPr lang="en-US" sz="2000" dirty="0" smtClean="0"/>
              <a:t> </a:t>
            </a:r>
            <a:r>
              <a:rPr lang="en-US" sz="2000" dirty="0" err="1" smtClean="0"/>
              <a:t>potongan</a:t>
            </a:r>
            <a:r>
              <a:rPr lang="en-US" sz="2000" dirty="0" smtClean="0"/>
              <a:t> SPM </a:t>
            </a:r>
            <a:r>
              <a:rPr lang="en-US" sz="2000" dirty="0" err="1" smtClean="0"/>
              <a:t>setoran</a:t>
            </a:r>
            <a:r>
              <a:rPr lang="en-US" sz="2000" dirty="0" smtClean="0"/>
              <a:t> TGR </a:t>
            </a:r>
            <a:r>
              <a:rPr lang="en-US" sz="2000" dirty="0" err="1" smtClean="0"/>
              <a:t>sebesar</a:t>
            </a:r>
            <a:r>
              <a:rPr lang="en-US" sz="2000" dirty="0" smtClean="0"/>
              <a:t> </a:t>
            </a:r>
            <a:r>
              <a:rPr lang="en-US" sz="2000" dirty="0" err="1" smtClean="0"/>
              <a:t>Rp</a:t>
            </a:r>
            <a:r>
              <a:rPr lang="en-US" sz="2000" dirty="0" smtClean="0"/>
              <a:t> 3.000.000,- </a:t>
            </a:r>
            <a:r>
              <a:rPr lang="en-US" sz="2000" dirty="0" err="1" smtClean="0"/>
              <a:t>atas</a:t>
            </a:r>
            <a:r>
              <a:rPr lang="en-US" sz="2000" dirty="0" smtClean="0"/>
              <a:t> </a:t>
            </a:r>
            <a:r>
              <a:rPr lang="en-US" sz="2000" dirty="0" err="1" smtClean="0"/>
              <a:t>pembayaran</a:t>
            </a:r>
            <a:r>
              <a:rPr lang="en-US" sz="2000" dirty="0" smtClean="0"/>
              <a:t> </a:t>
            </a:r>
            <a:r>
              <a:rPr lang="en-US" sz="2000" dirty="0" err="1" smtClean="0"/>
              <a:t>piutang</a:t>
            </a:r>
            <a:r>
              <a:rPr lang="en-US" sz="2000" dirty="0" smtClean="0"/>
              <a:t> </a:t>
            </a:r>
            <a:r>
              <a:rPr lang="en-US" sz="2000" dirty="0" err="1" smtClean="0"/>
              <a:t>sbb</a:t>
            </a:r>
            <a:r>
              <a:rPr lang="en-US" sz="2000" dirty="0" smtClean="0"/>
              <a:t>:</a:t>
            </a:r>
          </a:p>
          <a:p>
            <a:pPr lvl="0" algn="just"/>
            <a:r>
              <a:rPr lang="en-US" sz="2000" dirty="0" err="1" smtClean="0"/>
              <a:t>Pegawai</a:t>
            </a:r>
            <a:r>
              <a:rPr lang="en-US" sz="2000" dirty="0" smtClean="0"/>
              <a:t> A  </a:t>
            </a:r>
            <a:r>
              <a:rPr lang="en-US" sz="2000" dirty="0" err="1" smtClean="0"/>
              <a:t>Rp</a:t>
            </a:r>
            <a:r>
              <a:rPr lang="en-US" sz="2000" dirty="0" smtClean="0"/>
              <a:t> 1.000.000,-</a:t>
            </a:r>
          </a:p>
          <a:p>
            <a:pPr lvl="0" algn="just"/>
            <a:r>
              <a:rPr lang="en-US" sz="2000" dirty="0" err="1" smtClean="0"/>
              <a:t>Pegawai</a:t>
            </a:r>
            <a:r>
              <a:rPr lang="en-US" sz="2000" dirty="0" smtClean="0"/>
              <a:t> C  </a:t>
            </a:r>
            <a:r>
              <a:rPr lang="en-US" sz="2000" dirty="0" err="1" smtClean="0"/>
              <a:t>Rp</a:t>
            </a:r>
            <a:r>
              <a:rPr lang="en-US" sz="2000" dirty="0" smtClean="0"/>
              <a:t> 2.000.000,-</a:t>
            </a:r>
          </a:p>
          <a:p>
            <a:pPr lvl="0" algn="just"/>
            <a:endParaRPr lang="en-US" sz="2000" dirty="0" smtClean="0"/>
          </a:p>
          <a:p>
            <a:pPr lvl="0" algn="just"/>
            <a:r>
              <a:rPr lang="en-US" sz="2000" dirty="0" err="1" smtClean="0">
                <a:solidFill>
                  <a:schemeClr val="tx2"/>
                </a:solidFill>
              </a:rPr>
              <a:t>Pencatatannya</a:t>
            </a:r>
            <a:r>
              <a:rPr lang="en-US" sz="2000" dirty="0" smtClean="0">
                <a:solidFill>
                  <a:schemeClr val="tx2"/>
                </a:solidFill>
              </a:rPr>
              <a:t> di </a:t>
            </a:r>
            <a:r>
              <a:rPr lang="en-US" sz="2000" dirty="0" err="1" smtClean="0">
                <a:solidFill>
                  <a:schemeClr val="tx2"/>
                </a:solidFill>
              </a:rPr>
              <a:t>Modul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 err="1" smtClean="0">
                <a:solidFill>
                  <a:schemeClr val="tx2"/>
                </a:solidFill>
              </a:rPr>
              <a:t>Piutang</a:t>
            </a:r>
            <a:endParaRPr lang="en-US" sz="2000" dirty="0" smtClean="0">
              <a:solidFill>
                <a:schemeClr val="tx2"/>
              </a:solidFill>
            </a:endParaRPr>
          </a:p>
          <a:p>
            <a:pPr marL="342900" indent="-342900" algn="just">
              <a:buFontTx/>
              <a:buAutoNum type="arabicPeriod"/>
            </a:pPr>
            <a:r>
              <a:rPr lang="en-US" sz="2000" dirty="0" err="1" smtClean="0"/>
              <a:t>Masuk</a:t>
            </a:r>
            <a:r>
              <a:rPr lang="en-US" sz="2000" dirty="0"/>
              <a:t> menu Settlement via </a:t>
            </a:r>
            <a:r>
              <a:rPr lang="en-US" sz="2000" dirty="0" err="1"/>
              <a:t>Potongan</a:t>
            </a:r>
            <a:r>
              <a:rPr lang="en-US" sz="2000" dirty="0"/>
              <a:t> SPM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smtClean="0"/>
              <a:t>Upload, </a:t>
            </a:r>
            <a:r>
              <a:rPr lang="en-US" sz="2000" dirty="0" err="1" smtClean="0"/>
              <a:t>lalu</a:t>
            </a:r>
            <a:r>
              <a:rPr lang="en-US" sz="2000" dirty="0" smtClean="0"/>
              <a:t> </a:t>
            </a:r>
            <a:r>
              <a:rPr lang="en-US" sz="2000" dirty="0" err="1" smtClean="0"/>
              <a:t>pilih</a:t>
            </a:r>
            <a:r>
              <a:rPr lang="en-US" sz="2000" dirty="0" smtClean="0"/>
              <a:t> id </a:t>
            </a:r>
            <a:r>
              <a:rPr lang="en-US" sz="2000" dirty="0" err="1" smtClean="0"/>
              <a:t>piutang</a:t>
            </a:r>
            <a:r>
              <a:rPr lang="en-US" sz="2000" dirty="0" smtClean="0"/>
              <a:t> </a:t>
            </a:r>
            <a:r>
              <a:rPr lang="en-US" sz="2000" dirty="0" err="1" smtClean="0"/>
              <a:t>Pegawai</a:t>
            </a:r>
            <a:r>
              <a:rPr lang="en-US" sz="2000" dirty="0" smtClean="0"/>
              <a:t> A </a:t>
            </a:r>
            <a:r>
              <a:rPr lang="en-US" sz="2000" dirty="0" err="1"/>
              <a:t>lalu</a:t>
            </a:r>
            <a:r>
              <a:rPr lang="en-US" sz="2000" dirty="0"/>
              <a:t> </a:t>
            </a:r>
            <a:r>
              <a:rPr lang="en-US" sz="2000" dirty="0" err="1"/>
              <a:t>pilih</a:t>
            </a:r>
            <a:r>
              <a:rPr lang="en-US" sz="2000" dirty="0"/>
              <a:t> </a:t>
            </a:r>
            <a:r>
              <a:rPr lang="en-US" sz="2000" dirty="0" err="1"/>
              <a:t>nomor</a:t>
            </a:r>
            <a:r>
              <a:rPr lang="en-US" sz="2000" dirty="0"/>
              <a:t> </a:t>
            </a:r>
            <a:r>
              <a:rPr lang="en-US" sz="2000" dirty="0" err="1"/>
              <a:t>piutang</a:t>
            </a:r>
            <a:r>
              <a:rPr lang="en-US" sz="2000" dirty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klik</a:t>
            </a:r>
            <a:r>
              <a:rPr lang="en-US" sz="2000" dirty="0" smtClean="0"/>
              <a:t> </a:t>
            </a:r>
            <a:r>
              <a:rPr lang="en-US" sz="2000" dirty="0" err="1" smtClean="0"/>
              <a:t>tombol</a:t>
            </a:r>
            <a:r>
              <a:rPr lang="en-US" sz="2000" dirty="0" smtClean="0"/>
              <a:t> combo box Via Pot. SPM </a:t>
            </a:r>
            <a:r>
              <a:rPr lang="en-US" sz="2000" dirty="0" err="1" smtClean="0"/>
              <a:t>lalu</a:t>
            </a:r>
            <a:r>
              <a:rPr lang="en-US" sz="2000" dirty="0" smtClean="0"/>
              <a:t> </a:t>
            </a:r>
            <a:r>
              <a:rPr lang="en-US" sz="2000" dirty="0" err="1" smtClean="0"/>
              <a:t>pilih</a:t>
            </a:r>
            <a:r>
              <a:rPr lang="en-US" sz="2000" dirty="0" smtClean="0"/>
              <a:t> data SPM </a:t>
            </a:r>
            <a:r>
              <a:rPr lang="en-US" sz="2000" dirty="0" err="1" smtClean="0"/>
              <a:t>Nomor</a:t>
            </a:r>
            <a:r>
              <a:rPr lang="en-US" sz="2000" dirty="0" smtClean="0"/>
              <a:t> 04 </a:t>
            </a:r>
            <a:r>
              <a:rPr lang="en-US" sz="2000" dirty="0" err="1" smtClean="0"/>
              <a:t>lalu</a:t>
            </a:r>
            <a:r>
              <a:rPr lang="en-US" sz="2000" dirty="0" smtClean="0"/>
              <a:t> </a:t>
            </a:r>
            <a:r>
              <a:rPr lang="en-US" sz="2000" dirty="0" err="1" smtClean="0"/>
              <a:t>isikan</a:t>
            </a:r>
            <a:r>
              <a:rPr lang="en-US" sz="2000" dirty="0" smtClean="0"/>
              <a:t> </a:t>
            </a:r>
            <a:r>
              <a:rPr lang="en-US" sz="2000" dirty="0" err="1" smtClean="0"/>
              <a:t>nilainya</a:t>
            </a:r>
            <a:r>
              <a:rPr lang="en-US" sz="2000" dirty="0" smtClean="0"/>
              <a:t> </a:t>
            </a:r>
            <a:r>
              <a:rPr lang="en-US" sz="2000" dirty="0" err="1" smtClean="0"/>
              <a:t>sebesar</a:t>
            </a:r>
            <a:r>
              <a:rPr lang="en-US" sz="2000" dirty="0" smtClean="0"/>
              <a:t>  </a:t>
            </a:r>
            <a:r>
              <a:rPr lang="en-US" sz="2000" dirty="0" err="1"/>
              <a:t>Rp</a:t>
            </a:r>
            <a:r>
              <a:rPr lang="en-US" sz="2000" dirty="0"/>
              <a:t> 1.000.000,-</a:t>
            </a:r>
          </a:p>
          <a:p>
            <a:pPr marL="342900" lvl="0" indent="-342900" algn="just">
              <a:buAutoNum type="arabicPeriod"/>
            </a:pPr>
            <a:endParaRPr lang="en-US" sz="2000" dirty="0" smtClean="0"/>
          </a:p>
          <a:p>
            <a:pPr marL="342900" lvl="0" indent="-342900" algn="just">
              <a:buAutoNum type="arabicPeriod"/>
            </a:pPr>
            <a:endParaRPr lang="en-US" sz="2000" dirty="0" smtClean="0"/>
          </a:p>
          <a:p>
            <a:pPr marL="342900" indent="-342900" algn="just">
              <a:buFontTx/>
              <a:buAutoNum type="arabicPeriod"/>
            </a:pPr>
            <a:r>
              <a:rPr lang="en-US" sz="2000" dirty="0" err="1"/>
              <a:t>Masuk</a:t>
            </a:r>
            <a:r>
              <a:rPr lang="en-US" sz="2000" dirty="0"/>
              <a:t> menu Settlement via </a:t>
            </a:r>
            <a:r>
              <a:rPr lang="en-US" sz="2000" dirty="0" err="1"/>
              <a:t>Potongan</a:t>
            </a:r>
            <a:r>
              <a:rPr lang="en-US" sz="2000" dirty="0"/>
              <a:t> SPM </a:t>
            </a:r>
            <a:r>
              <a:rPr lang="en-US" sz="2000" dirty="0" err="1"/>
              <a:t>dan</a:t>
            </a:r>
            <a:r>
              <a:rPr lang="en-US" sz="2000" dirty="0"/>
              <a:t> Upload, </a:t>
            </a:r>
            <a:r>
              <a:rPr lang="en-US" sz="2000" dirty="0" err="1"/>
              <a:t>lalu</a:t>
            </a:r>
            <a:r>
              <a:rPr lang="en-US" sz="2000" dirty="0"/>
              <a:t> </a:t>
            </a:r>
            <a:r>
              <a:rPr lang="en-US" sz="2000" dirty="0" err="1"/>
              <a:t>pilih</a:t>
            </a:r>
            <a:r>
              <a:rPr lang="en-US" sz="2000" dirty="0"/>
              <a:t> id </a:t>
            </a:r>
            <a:r>
              <a:rPr lang="en-US" sz="2000" dirty="0" err="1"/>
              <a:t>piutang</a:t>
            </a:r>
            <a:r>
              <a:rPr lang="en-US" sz="2000" dirty="0"/>
              <a:t> </a:t>
            </a:r>
            <a:r>
              <a:rPr lang="en-US" sz="2000" dirty="0" err="1"/>
              <a:t>Pegawai</a:t>
            </a:r>
            <a:r>
              <a:rPr lang="en-US" sz="2000" dirty="0"/>
              <a:t> </a:t>
            </a:r>
            <a:r>
              <a:rPr lang="en-US" sz="2000" dirty="0" smtClean="0"/>
              <a:t>C </a:t>
            </a:r>
            <a:r>
              <a:rPr lang="en-US" sz="2000" dirty="0" err="1"/>
              <a:t>lalu</a:t>
            </a:r>
            <a:r>
              <a:rPr lang="en-US" sz="2000" dirty="0"/>
              <a:t> </a:t>
            </a:r>
            <a:r>
              <a:rPr lang="en-US" sz="2000" dirty="0" err="1"/>
              <a:t>pilih</a:t>
            </a:r>
            <a:r>
              <a:rPr lang="en-US" sz="2000" dirty="0"/>
              <a:t> </a:t>
            </a:r>
            <a:r>
              <a:rPr lang="en-US" sz="2000" dirty="0" err="1"/>
              <a:t>nomor</a:t>
            </a:r>
            <a:r>
              <a:rPr lang="en-US" sz="2000" dirty="0"/>
              <a:t> </a:t>
            </a:r>
            <a:r>
              <a:rPr lang="en-US" sz="2000" dirty="0" err="1"/>
              <a:t>piutang</a:t>
            </a:r>
            <a:r>
              <a:rPr lang="en-US" sz="2000" dirty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/>
              <a:t>klik</a:t>
            </a:r>
            <a:r>
              <a:rPr lang="en-US" sz="2000" dirty="0"/>
              <a:t> </a:t>
            </a:r>
            <a:r>
              <a:rPr lang="en-US" sz="2000" dirty="0" err="1"/>
              <a:t>tombol</a:t>
            </a:r>
            <a:r>
              <a:rPr lang="en-US" sz="2000" dirty="0"/>
              <a:t> combo box Via Pot. SPM</a:t>
            </a:r>
            <a:r>
              <a:rPr lang="en-US" sz="2000" dirty="0" smtClean="0"/>
              <a:t> </a:t>
            </a:r>
            <a:r>
              <a:rPr lang="en-US" sz="2000" dirty="0" err="1"/>
              <a:t>lalu</a:t>
            </a:r>
            <a:r>
              <a:rPr lang="en-US" sz="2000" dirty="0"/>
              <a:t> </a:t>
            </a:r>
            <a:r>
              <a:rPr lang="en-US" sz="2000" dirty="0" err="1"/>
              <a:t>pilih</a:t>
            </a:r>
            <a:r>
              <a:rPr lang="en-US" sz="2000" dirty="0"/>
              <a:t> data SPM </a:t>
            </a:r>
            <a:r>
              <a:rPr lang="en-US" sz="2000" dirty="0" err="1"/>
              <a:t>Nomor</a:t>
            </a:r>
            <a:r>
              <a:rPr lang="en-US" sz="2000" dirty="0"/>
              <a:t> 04 </a:t>
            </a:r>
            <a:r>
              <a:rPr lang="en-US" sz="2000" dirty="0" err="1"/>
              <a:t>lalu</a:t>
            </a:r>
            <a:r>
              <a:rPr lang="en-US" sz="2000" dirty="0"/>
              <a:t> </a:t>
            </a:r>
            <a:r>
              <a:rPr lang="en-US" sz="2000" dirty="0" err="1"/>
              <a:t>isikan</a:t>
            </a:r>
            <a:r>
              <a:rPr lang="en-US" sz="2000" dirty="0"/>
              <a:t> </a:t>
            </a:r>
            <a:r>
              <a:rPr lang="en-US" sz="2000" dirty="0" err="1"/>
              <a:t>nilainya</a:t>
            </a:r>
            <a:r>
              <a:rPr lang="en-US" sz="2000" dirty="0"/>
              <a:t> </a:t>
            </a:r>
            <a:r>
              <a:rPr lang="en-US" sz="2000" dirty="0" err="1"/>
              <a:t>sebesar</a:t>
            </a:r>
            <a:r>
              <a:rPr lang="en-US" sz="2000" dirty="0"/>
              <a:t>  </a:t>
            </a:r>
            <a:r>
              <a:rPr lang="en-US" sz="2000" dirty="0" err="1"/>
              <a:t>Rp</a:t>
            </a:r>
            <a:r>
              <a:rPr lang="en-US" sz="2000" dirty="0"/>
              <a:t> </a:t>
            </a:r>
            <a:r>
              <a:rPr lang="en-US" sz="2000" dirty="0" smtClean="0"/>
              <a:t>2.000.000</a:t>
            </a:r>
            <a:r>
              <a:rPr lang="en-US" sz="2000" dirty="0"/>
              <a:t>,-</a:t>
            </a:r>
          </a:p>
          <a:p>
            <a:pPr marL="342900" lvl="0" indent="-342900" algn="just">
              <a:buAutoNum type="arabicPeriod"/>
            </a:pPr>
            <a:endParaRPr lang="en-US" dirty="0" smtClean="0"/>
          </a:p>
          <a:p>
            <a:pPr lvl="0"/>
            <a:endParaRPr lang="en-US" dirty="0" smtClean="0"/>
          </a:p>
          <a:p>
            <a:pPr marL="342900" lvl="0" indent="-342900">
              <a:buAutoNum type="arabicPeriod" startAt="4"/>
            </a:pPr>
            <a:endParaRPr lang="en-US" dirty="0" smtClean="0"/>
          </a:p>
          <a:p>
            <a:pPr lvl="0">
              <a:tabLst>
                <a:tab pos="361950" algn="l"/>
              </a:tabLst>
            </a:pPr>
            <a:endParaRPr lang="en-US" dirty="0" smtClean="0"/>
          </a:p>
          <a:p>
            <a:pPr marL="342900" lvl="0" indent="-342900">
              <a:buAutoNum type="arabicPeriod"/>
            </a:pPr>
            <a:endParaRPr lang="en-US" dirty="0"/>
          </a:p>
          <a:p>
            <a:pPr lvl="0" algn="just"/>
            <a:endParaRPr lang="en-US" dirty="0" smtClean="0"/>
          </a:p>
          <a:p>
            <a:pPr lvl="0" algn="just"/>
            <a:endParaRPr lang="en-US" dirty="0"/>
          </a:p>
          <a:p>
            <a:pPr lvl="0" algn="just"/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6639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34501</TotalTime>
  <Words>1233</Words>
  <Application>Microsoft Office PowerPoint</Application>
  <PresentationFormat>On-screen Show (4:3)</PresentationFormat>
  <Paragraphs>232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Century Gothic</vt:lpstr>
      <vt:lpstr>Segoe UI</vt:lpstr>
      <vt:lpstr>Teletype</vt:lpstr>
      <vt:lpstr>Office Theme</vt:lpstr>
      <vt:lpstr>PowerPoint Presentation</vt:lpstr>
      <vt:lpstr>LANGKAH- LANGKAH PENGGUNAAN PERTAMA KALI</vt:lpstr>
      <vt:lpstr>LANGKAH- LANGKAH PENGGUNAAN PERTAMA KALI (SALDO AWAL)</vt:lpstr>
      <vt:lpstr>LANGKAH- LANGKAH PENGGUNAAN PERTAMA KALI (SALDO AWAL)</vt:lpstr>
      <vt:lpstr>LANGKAH- LANGKAH PENGGUNAAN PERTAMA KALI (ILUSTRASI SALDO AWAL)</vt:lpstr>
      <vt:lpstr>LANGKAH- LANGKAH PENGGUNAAN PERTAMA KALI (ILUSTRASI SALDO AWAL)</vt:lpstr>
      <vt:lpstr>LANGKAH- LANGKAH PENGGUNAAN PERTAMA KALI (TRANSAKSI 2019)</vt:lpstr>
      <vt:lpstr>LANGKAH- LANGKAH PENGGUNAAN PERTAMA KALI (ILUSTRASI TRANSAKSI 2019)</vt:lpstr>
      <vt:lpstr>LANGKAH- LANGKAH PENGGUNAAN PERTAMA KALI (ILUSTRASI TRANSAKSI 2019)</vt:lpstr>
      <vt:lpstr>LANGKAH- LANGKAH PENGGUNAAN PERTAMA KALI (ILUSTRASI TRANSAKSI 2019)</vt:lpstr>
      <vt:lpstr>LANGKAH- LANGKAH PENGGUNAAN PERTAMA KALI (ILUSTRASI TRANSAKSI 2019)</vt:lpstr>
      <vt:lpstr>LANGKAH- LANGKAH PENGGUNAAN PERTAMA KALI (PENYISIHAN SEMESTER I 2019)</vt:lpstr>
      <vt:lpstr>PowerPoint Presentation</vt:lpstr>
    </vt:vector>
  </TitlesOfParts>
  <Company>DTP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Transformer-TSA</dc:creator>
  <cp:lastModifiedBy>anjahul@gmail.com</cp:lastModifiedBy>
  <cp:revision>100</cp:revision>
  <dcterms:created xsi:type="dcterms:W3CDTF">2014-11-06T09:36:04Z</dcterms:created>
  <dcterms:modified xsi:type="dcterms:W3CDTF">2019-06-30T23:48:42Z</dcterms:modified>
</cp:coreProperties>
</file>